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84" r:id="rId4"/>
    <p:sldId id="264" r:id="rId5"/>
    <p:sldId id="296" r:id="rId6"/>
    <p:sldId id="290" r:id="rId7"/>
    <p:sldId id="265" r:id="rId8"/>
    <p:sldId id="298" r:id="rId9"/>
    <p:sldId id="299" r:id="rId10"/>
    <p:sldId id="295" r:id="rId11"/>
    <p:sldId id="294" r:id="rId12"/>
    <p:sldId id="269" r:id="rId13"/>
    <p:sldId id="270" r:id="rId14"/>
    <p:sldId id="271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266" r:id="rId24"/>
    <p:sldId id="297" r:id="rId25"/>
    <p:sldId id="260" r:id="rId26"/>
    <p:sldId id="261" r:id="rId27"/>
    <p:sldId id="262" r:id="rId28"/>
    <p:sldId id="268" r:id="rId29"/>
    <p:sldId id="291" r:id="rId30"/>
    <p:sldId id="292" r:id="rId31"/>
    <p:sldId id="293" r:id="rId32"/>
    <p:sldId id="276" r:id="rId33"/>
    <p:sldId id="258" r:id="rId34"/>
    <p:sldId id="259" r:id="rId35"/>
    <p:sldId id="267" r:id="rId36"/>
    <p:sldId id="277" r:id="rId37"/>
    <p:sldId id="278" r:id="rId38"/>
    <p:sldId id="279" r:id="rId39"/>
    <p:sldId id="280" r:id="rId40"/>
    <p:sldId id="288" r:id="rId41"/>
    <p:sldId id="282" r:id="rId42"/>
    <p:sldId id="281" r:id="rId43"/>
    <p:sldId id="283" r:id="rId44"/>
    <p:sldId id="28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7900" autoAdjust="0"/>
  </p:normalViewPr>
  <p:slideViewPr>
    <p:cSldViewPr snapToGrid="0">
      <p:cViewPr>
        <p:scale>
          <a:sx n="60" d="100"/>
          <a:sy n="60" d="100"/>
        </p:scale>
        <p:origin x="-732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D1EF-3C66-4782-BC0D-0B9E77835F9E}" type="datetimeFigureOut">
              <a:rPr lang="en-US" smtClean="0"/>
              <a:t>1/14/2015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1211D-C260-4636-A838-65E865F64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0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lmon_Strowge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1211D-C260-4636-A838-65E865F64E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61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A006464-CA0E-42B0-AD87-F42EFB3D5DDC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Fig OK (stallings)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1139663-87A3-4D0D-927B-56738F3B0B27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93DFB05-E9B4-4E92-8006-CA8259098EF3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Fig OK (stallings)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394BBAF-36A2-4A13-9EA2-3D0867E120F6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72F7879-76FA-42C9-8804-6A814702780A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E2A3C88-90F0-41BE-9135-1A135A698691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4E11DE8-7474-4BED-871E-42BEE9F188A4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86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90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97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Multiplexing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One wire carries multiple signals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In 1874, the </a:t>
            </a:r>
            <a:r>
              <a:rPr lang="en-US" sz="1600" dirty="0" err="1" smtClean="0"/>
              <a:t>quadruplex</a:t>
            </a:r>
            <a:r>
              <a:rPr lang="en-US" sz="1600" dirty="0" smtClean="0"/>
              <a:t> telegraph developed by Thomas Edison transmitted two messages in each direction simultaneously, for a total of four messages transiting the same wire at the same time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Circuit switching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One wire connects to multiple destinations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March 10, 1891, </a:t>
            </a:r>
            <a:r>
              <a:rPr lang="en-US" sz="1600" dirty="0" err="1" smtClean="0"/>
              <a:t>Strowger</a:t>
            </a:r>
            <a:r>
              <a:rPr lang="en-US" sz="1600" dirty="0" smtClean="0"/>
              <a:t> switch patented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200" dirty="0" smtClean="0"/>
              <a:t>Tampa connection - Buried in St. Pete - </a:t>
            </a:r>
            <a:r>
              <a:rPr lang="en-US" sz="1200" dirty="0" smtClean="0">
                <a:hlinkClick r:id="rId3"/>
              </a:rPr>
              <a:t>http://en.wikipedia.org/wiki/Almon_Strowger</a:t>
            </a: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93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35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0851F29-8B41-4D37-A0BE-361B813F586A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Fig OK (stallings)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FA718F6-78A9-4669-BEFA-43C4794DE131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Fig OK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3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9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2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55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7065C0-F8B5-4D6F-9DAC-3E3FE8CE819D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Fig OK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/>
          <p:cNvSpPr/>
          <p:nvPr userDrawn="1"/>
        </p:nvSpPr>
        <p:spPr>
          <a:xfrm>
            <a:off x="0" y="5460212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589194" y="5460212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gular Pentagon 15"/>
          <p:cNvSpPr/>
          <p:nvPr userDrawn="1"/>
        </p:nvSpPr>
        <p:spPr>
          <a:xfrm>
            <a:off x="942708" y="5434024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 userDrawn="1"/>
        </p:nvSpPr>
        <p:spPr>
          <a:xfrm>
            <a:off x="1309323" y="5486400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3DA7-9394-4909-846C-69A14DB19029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B6D0-16F2-4F68-A04B-ED27E8E3A1F9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74B6F-1CDE-450E-9B49-0B056464F922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Arial"/>
              <a:buChar char="•"/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71091-43E8-41AA-B5A7-7777D6BEA287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/>
          <p:cNvSpPr/>
          <p:nvPr userDrawn="1"/>
        </p:nvSpPr>
        <p:spPr>
          <a:xfrm>
            <a:off x="0" y="5460628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89194" y="5460628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gular Pentagon 11"/>
          <p:cNvSpPr/>
          <p:nvPr userDrawn="1"/>
        </p:nvSpPr>
        <p:spPr>
          <a:xfrm>
            <a:off x="942708" y="5434440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 userDrawn="1"/>
        </p:nvSpPr>
        <p:spPr>
          <a:xfrm>
            <a:off x="1309323" y="5486816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3562-46A3-4536-B038-C7D0ED1EC9C0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91A9-CF92-48CB-BE84-7BDB205FF60E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0F0E-3780-4DDA-8454-BD5CFA6321BF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4DB82-D4DD-4FA4-BBFF-0AC4E2CB163D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/>
          <p:cNvSpPr/>
          <p:nvPr userDrawn="1"/>
        </p:nvSpPr>
        <p:spPr>
          <a:xfrm>
            <a:off x="0" y="5460628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89194" y="5460628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gular Pentagon 11"/>
          <p:cNvSpPr/>
          <p:nvPr userDrawn="1"/>
        </p:nvSpPr>
        <p:spPr>
          <a:xfrm>
            <a:off x="942708" y="5434440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 userDrawn="1"/>
        </p:nvSpPr>
        <p:spPr>
          <a:xfrm>
            <a:off x="1309323" y="5486816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DEF3-4B06-4914-A331-B4CB189F7BB4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412ECC6-F3DD-466E-A9B2-F5BA6711FCA3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7669-2873-42E6-BFD1-25DB7FDD3A50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/>
        </p:nvSpPr>
        <p:spPr>
          <a:xfrm>
            <a:off x="0" y="5460212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194" y="5460212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63F45D-622E-4963-AB5F-8D3E637F5FF4}" type="datetime1">
              <a:rPr lang="en-US" smtClean="0"/>
              <a:t>1/14/2015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gular Pentagon 10"/>
          <p:cNvSpPr/>
          <p:nvPr/>
        </p:nvSpPr>
        <p:spPr>
          <a:xfrm>
            <a:off x="942708" y="5434024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1309323" y="5486400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2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0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6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4.wmf"/><Relationship Id="rId22" Type="http://schemas.openxmlformats.org/officeDocument/2006/relationships/oleObject" Target="../embeddings/oleObject15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2a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Protocols and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switching towards packet switching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DatacommTimelineManual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13476"/>
            <a:ext cx="9144000" cy="5496876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91653" y="4556724"/>
            <a:ext cx="6900144" cy="52376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 100 years of Circuit Switched Networks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826" y="9315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Why Packet Switching?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Increase in interactive data traffic (as opposed to voice traffic) </a:t>
            </a:r>
          </a:p>
          <a:p>
            <a:pPr lvl="1"/>
            <a:r>
              <a:rPr lang="en-US" dirty="0" smtClean="0"/>
              <a:t>Increased “</a:t>
            </a:r>
            <a:r>
              <a:rPr lang="en-US" dirty="0" err="1" smtClean="0"/>
              <a:t>burstiness</a:t>
            </a:r>
            <a:r>
              <a:rPr lang="en-US" dirty="0" smtClean="0"/>
              <a:t>” of data (high ratio of peak usage to mean usage)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Example: Typical browsing behavior</a:t>
            </a:r>
          </a:p>
          <a:p>
            <a:pPr eaLnBrk="1" hangingPunct="1"/>
            <a:r>
              <a:rPr lang="en-US" dirty="0" smtClean="0"/>
              <a:t>Packet switching enables efficient </a:t>
            </a:r>
            <a:r>
              <a:rPr lang="en-US" b="1" dirty="0" smtClean="0"/>
              <a:t>utilization</a:t>
            </a:r>
            <a:r>
              <a:rPr lang="en-US" dirty="0" smtClean="0"/>
              <a:t> of communication links </a:t>
            </a:r>
            <a:endParaRPr lang="en-US" dirty="0"/>
          </a:p>
          <a:p>
            <a:pPr lvl="1"/>
            <a:r>
              <a:rPr lang="en-US" dirty="0" smtClean="0"/>
              <a:t>Averages the needs of a large numbers of users</a:t>
            </a:r>
          </a:p>
          <a:p>
            <a:pPr lvl="1" eaLnBrk="1" hangingPunct="1"/>
            <a:r>
              <a:rPr lang="en-US" dirty="0" smtClean="0"/>
              <a:t>Aggregation and the law of large numbers</a:t>
            </a:r>
          </a:p>
          <a:p>
            <a:pPr lvl="1" eaLnBrk="1" hangingPunct="1"/>
            <a:r>
              <a:rPr lang="en-US" dirty="0" smtClean="0"/>
              <a:t>3-100 times more efficient than circuit switching</a:t>
            </a:r>
          </a:p>
          <a:p>
            <a:r>
              <a:rPr lang="en-US" dirty="0" smtClean="0"/>
              <a:t>Computing cost </a:t>
            </a:r>
            <a:r>
              <a:rPr lang="en-US" dirty="0" err="1" smtClean="0"/>
              <a:t>Vs</a:t>
            </a:r>
            <a:r>
              <a:rPr lang="en-US" dirty="0" smtClean="0"/>
              <a:t> communication cost</a:t>
            </a:r>
          </a:p>
          <a:p>
            <a:pPr lvl="1"/>
            <a:r>
              <a:rPr lang="en-US" dirty="0" smtClean="0"/>
              <a:t>Uses complete bandwidth </a:t>
            </a:r>
          </a:p>
          <a:p>
            <a:r>
              <a:rPr lang="en-US" dirty="0" smtClean="0"/>
              <a:t>Eliminates </a:t>
            </a:r>
            <a:r>
              <a:rPr lang="en-US" dirty="0"/>
              <a:t>single </a:t>
            </a:r>
            <a:r>
              <a:rPr lang="en-US" b="1" dirty="0"/>
              <a:t>points of failure </a:t>
            </a:r>
            <a:r>
              <a:rPr lang="en-US" dirty="0"/>
              <a:t>in data communication </a:t>
            </a:r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CD7E8A-735B-4B66-9540-317C5C45DC9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1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Packetization overview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845734"/>
            <a:ext cx="5579640" cy="402336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 smtClean="0"/>
              <a:t>Packetization is</a:t>
            </a:r>
          </a:p>
          <a:p>
            <a:pPr lvl="1" eaLnBrk="1" hangingPunct="1"/>
            <a:r>
              <a:rPr lang="en-US" dirty="0"/>
              <a:t>B</a:t>
            </a:r>
            <a:r>
              <a:rPr lang="en-US" dirty="0" smtClean="0"/>
              <a:t>reaking down user data into small segments</a:t>
            </a:r>
          </a:p>
          <a:p>
            <a:pPr lvl="1" eaLnBrk="1" hangingPunct="1"/>
            <a:r>
              <a:rPr lang="en-US" dirty="0"/>
              <a:t>P</a:t>
            </a:r>
            <a:r>
              <a:rPr lang="en-US" dirty="0" smtClean="0"/>
              <a:t>ackaging these segments appropriately so that they can be </a:t>
            </a:r>
            <a:r>
              <a:rPr lang="en-US" b="1" dirty="0" smtClean="0"/>
              <a:t>delivered</a:t>
            </a:r>
            <a:r>
              <a:rPr lang="en-US" dirty="0" smtClean="0"/>
              <a:t> and </a:t>
            </a:r>
            <a:r>
              <a:rPr lang="en-US" b="1" dirty="0" smtClean="0"/>
              <a:t>reassembled</a:t>
            </a:r>
            <a:r>
              <a:rPr lang="en-US" dirty="0" smtClean="0"/>
              <a:t> across the network</a:t>
            </a:r>
          </a:p>
          <a:p>
            <a:pPr lvl="1" eaLnBrk="1" hangingPunct="1"/>
            <a:r>
              <a:rPr lang="en-US" dirty="0" smtClean="0"/>
              <a:t>Circuit switching sends a continuous stream of data</a:t>
            </a:r>
          </a:p>
          <a:p>
            <a:pPr eaLnBrk="1" hangingPunct="1"/>
            <a:r>
              <a:rPr lang="en-US" dirty="0" smtClean="0"/>
              <a:t>Each segment or packet has two parts</a:t>
            </a:r>
          </a:p>
          <a:p>
            <a:pPr lvl="1" eaLnBrk="1" hangingPunct="1"/>
            <a:r>
              <a:rPr lang="en-US" dirty="0" smtClean="0"/>
              <a:t>Data to be delivered</a:t>
            </a:r>
          </a:p>
          <a:p>
            <a:pPr lvl="1" eaLnBrk="1" hangingPunct="1"/>
            <a:r>
              <a:rPr lang="en-US" dirty="0" smtClean="0"/>
              <a:t>“Overhead” required for successful delivery and </a:t>
            </a:r>
            <a:r>
              <a:rPr lang="en-US" b="1" dirty="0" smtClean="0"/>
              <a:t>integration</a:t>
            </a:r>
            <a:r>
              <a:rPr lang="en-US" dirty="0" smtClean="0"/>
              <a:t> with other packets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CD7E8A-735B-4B66-9540-317C5C45DC9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651372" y="2016481"/>
            <a:ext cx="2252039" cy="4059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Data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72840" y="2758113"/>
            <a:ext cx="659382" cy="4059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53717" y="2753385"/>
            <a:ext cx="659382" cy="4059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34594" y="2748657"/>
            <a:ext cx="659382" cy="4059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16893" y="3552120"/>
            <a:ext cx="659382" cy="4059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9930" y="3560486"/>
            <a:ext cx="262928" cy="405915"/>
          </a:xfrm>
          <a:prstGeom prst="rect">
            <a:avLst/>
          </a:prstGeom>
          <a:solidFill>
            <a:srgbClr val="CCDDEA"/>
          </a:solidFill>
          <a:ln>
            <a:solidFill>
              <a:srgbClr val="40749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25267" y="4136623"/>
            <a:ext cx="659382" cy="4059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88304" y="4144989"/>
            <a:ext cx="262928" cy="405915"/>
          </a:xfrm>
          <a:prstGeom prst="rect">
            <a:avLst/>
          </a:prstGeom>
          <a:solidFill>
            <a:srgbClr val="CCDDEA"/>
          </a:solidFill>
          <a:ln>
            <a:solidFill>
              <a:srgbClr val="40749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20548" y="4747315"/>
            <a:ext cx="659382" cy="4059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83585" y="4755681"/>
            <a:ext cx="262928" cy="405915"/>
          </a:xfrm>
          <a:prstGeom prst="rect">
            <a:avLst/>
          </a:prstGeom>
          <a:solidFill>
            <a:srgbClr val="CCDDEA"/>
          </a:solidFill>
          <a:ln>
            <a:solidFill>
              <a:srgbClr val="40749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933642" y="5480581"/>
            <a:ext cx="262928" cy="405915"/>
          </a:xfrm>
          <a:prstGeom prst="rect">
            <a:avLst/>
          </a:prstGeom>
          <a:solidFill>
            <a:srgbClr val="CCDDEA"/>
          </a:solidFill>
          <a:ln>
            <a:solidFill>
              <a:srgbClr val="40749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5315" y="5525682"/>
            <a:ext cx="8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4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1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Packets analogy</a:t>
            </a:r>
            <a:endParaRPr lang="en-US" dirty="0"/>
          </a:p>
        </p:txBody>
      </p:sp>
      <p:pic>
        <p:nvPicPr>
          <p:cNvPr id="2050" name="Picture 0" descr="Packet_Letter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303" y="1771586"/>
            <a:ext cx="8412163" cy="478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3933" y="2619501"/>
            <a:ext cx="2857294" cy="7408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 Address</a:t>
            </a:r>
          </a:p>
          <a:p>
            <a:pPr algn="ctr"/>
            <a:r>
              <a:rPr lang="en-US" dirty="0" smtClean="0"/>
              <a:t>Destination Address</a:t>
            </a:r>
          </a:p>
          <a:p>
            <a:pPr algn="ctr"/>
            <a:r>
              <a:rPr lang="en-US" dirty="0" smtClean="0"/>
              <a:t>Other Info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0822" y="3367242"/>
            <a:ext cx="2857294" cy="31550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PAYLOAD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5712" y="555652"/>
            <a:ext cx="4622118" cy="2513663"/>
            <a:chOff x="105712" y="555652"/>
            <a:chExt cx="4622118" cy="2513663"/>
          </a:xfrm>
        </p:grpSpPr>
        <p:sp>
          <p:nvSpPr>
            <p:cNvPr id="5" name="Freeform 4"/>
            <p:cNvSpPr/>
            <p:nvPr/>
          </p:nvSpPr>
          <p:spPr>
            <a:xfrm>
              <a:off x="105712" y="722588"/>
              <a:ext cx="1587499" cy="2346727"/>
            </a:xfrm>
            <a:custGeom>
              <a:avLst/>
              <a:gdLst>
                <a:gd name="connsiteX0" fmla="*/ 1587499 w 1587499"/>
                <a:gd name="connsiteY0" fmla="*/ 18281 h 2346727"/>
                <a:gd name="connsiteX1" fmla="*/ 476329 w 1587499"/>
                <a:gd name="connsiteY1" fmla="*/ 137349 h 2346727"/>
                <a:gd name="connsiteX2" fmla="*/ 198537 w 1587499"/>
                <a:gd name="connsiteY2" fmla="*/ 1036976 h 2346727"/>
                <a:gd name="connsiteX3" fmla="*/ 114 w 1587499"/>
                <a:gd name="connsiteY3" fmla="*/ 2068901 h 2346727"/>
                <a:gd name="connsiteX4" fmla="*/ 224993 w 1587499"/>
                <a:gd name="connsiteY4" fmla="*/ 2346727 h 234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499" h="2346727">
                  <a:moveTo>
                    <a:pt x="1587499" y="18281"/>
                  </a:moveTo>
                  <a:cubicBezTo>
                    <a:pt x="1147661" y="-7076"/>
                    <a:pt x="707823" y="-32433"/>
                    <a:pt x="476329" y="137349"/>
                  </a:cubicBezTo>
                  <a:cubicBezTo>
                    <a:pt x="244835" y="307131"/>
                    <a:pt x="277906" y="715051"/>
                    <a:pt x="198537" y="1036976"/>
                  </a:cubicBezTo>
                  <a:cubicBezTo>
                    <a:pt x="119168" y="1358901"/>
                    <a:pt x="-4295" y="1850609"/>
                    <a:pt x="114" y="2068901"/>
                  </a:cubicBezTo>
                  <a:cubicBezTo>
                    <a:pt x="4523" y="2287193"/>
                    <a:pt x="224993" y="2346727"/>
                    <a:pt x="224993" y="2346727"/>
                  </a:cubicBezTo>
                </a:path>
              </a:pathLst>
            </a:custGeom>
            <a:ln w="25400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46124" y="555652"/>
              <a:ext cx="2981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 the end, these are all “bits”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1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Packetization in retail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22960" y="1845734"/>
            <a:ext cx="3144295" cy="4023360"/>
          </a:xfrm>
        </p:spPr>
        <p:txBody>
          <a:bodyPr/>
          <a:lstStyle/>
          <a:p>
            <a:r>
              <a:rPr lang="en-US" dirty="0" smtClean="0"/>
              <a:t>Ikea example</a:t>
            </a:r>
          </a:p>
          <a:p>
            <a:r>
              <a:rPr lang="en-US" dirty="0" smtClean="0"/>
              <a:t>Priority mail example</a:t>
            </a:r>
          </a:p>
          <a:p>
            <a:pPr lvl="1"/>
            <a:r>
              <a:rPr lang="en-US" dirty="0" smtClean="0"/>
              <a:t>Postal mail is similar to packet switching in some respects</a:t>
            </a:r>
            <a:endParaRPr lang="en-US" dirty="0"/>
          </a:p>
        </p:txBody>
      </p:sp>
      <p:pic>
        <p:nvPicPr>
          <p:cNvPr id="3" name="Picture 2" descr="KnockDownKi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2297" y="1940889"/>
            <a:ext cx="4902113" cy="408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3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7772400" cy="1143000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s-ES" altLang="en-US" sz="4000" b="1" smtClean="0"/>
              <a:t>Packet Switching</a:t>
            </a:r>
            <a:br>
              <a:rPr lang="es-ES" altLang="en-US" sz="4000" b="1" smtClean="0"/>
            </a:br>
            <a:r>
              <a:rPr lang="es-ES" altLang="en-US" sz="4000" b="1" smtClean="0"/>
              <a:t>aka “Routing”</a:t>
            </a:r>
          </a:p>
        </p:txBody>
      </p:sp>
      <p:pic>
        <p:nvPicPr>
          <p:cNvPr id="1126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5957888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8458200" cy="1524000"/>
          </a:xfrm>
          <a:noFill/>
        </p:spPr>
        <p:txBody>
          <a:bodyPr lIns="92075" tIns="46038" rIns="92075" bIns="46038">
            <a:normAutofit lnSpcReduction="10000"/>
          </a:bodyPr>
          <a:lstStyle/>
          <a:p>
            <a:pPr eaLnBrk="1" hangingPunct="1"/>
            <a:r>
              <a:rPr lang="es-ES" altLang="en-US" sz="2800" smtClean="0">
                <a:solidFill>
                  <a:schemeClr val="accent2"/>
                </a:solidFill>
              </a:rPr>
              <a:t>Datagrams:</a:t>
            </a:r>
            <a:r>
              <a:rPr lang="es-ES" altLang="en-US" sz="2800" smtClean="0"/>
              <a:t> Each packet is treated independently</a:t>
            </a:r>
          </a:p>
          <a:p>
            <a:pPr eaLnBrk="1" hangingPunct="1"/>
            <a:r>
              <a:rPr lang="es-ES" altLang="en-US" sz="2800" smtClean="0">
                <a:solidFill>
                  <a:schemeClr val="accent2"/>
                </a:solidFill>
              </a:rPr>
              <a:t>Virtual circuit:</a:t>
            </a:r>
            <a:r>
              <a:rPr lang="es-ES" altLang="en-US" sz="2800" smtClean="0"/>
              <a:t> A “path” is established</a:t>
            </a:r>
          </a:p>
          <a:p>
            <a:pPr eaLnBrk="1" hangingPunct="1">
              <a:buFontTx/>
              <a:buNone/>
            </a:pPr>
            <a:r>
              <a:rPr lang="es-ES" altLang="en-US" sz="2800" smtClean="0"/>
              <a:t>			</a:t>
            </a:r>
            <a:r>
              <a:rPr lang="es-ES" altLang="en-US" sz="2800" u="sng" smtClean="0"/>
              <a:t>before</a:t>
            </a:r>
            <a:r>
              <a:rPr lang="es-ES" altLang="en-US" sz="2800" smtClean="0"/>
              <a:t> any packets are sent</a:t>
            </a:r>
          </a:p>
        </p:txBody>
      </p:sp>
      <p:sp>
        <p:nvSpPr>
          <p:cNvPr id="11269" name="TextBox 6"/>
          <p:cNvSpPr txBox="1">
            <a:spLocks noChangeArrowheads="1"/>
          </p:cNvSpPr>
          <p:nvPr/>
        </p:nvSpPr>
        <p:spPr bwMode="auto">
          <a:xfrm>
            <a:off x="304800" y="3505200"/>
            <a:ext cx="1239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b="1"/>
              <a:t>Packets:</a:t>
            </a:r>
          </a:p>
        </p:txBody>
      </p:sp>
    </p:spTree>
    <p:extLst>
      <p:ext uri="{BB962C8B-B14F-4D97-AF65-F5344CB8AC3E}">
        <p14:creationId xmlns:p14="http://schemas.microsoft.com/office/powerpoint/2010/main" val="232598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7772400" cy="914400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 altLang="en-US" smtClean="0">
                <a:solidFill>
                  <a:schemeClr val="accent2"/>
                </a:solidFill>
              </a:rPr>
              <a:t>Approaches to switching</a:t>
            </a:r>
            <a:endParaRPr lang="es-ES" altLang="en-US" smtClean="0">
              <a:solidFill>
                <a:schemeClr val="accent2"/>
              </a:solidFill>
            </a:endParaRPr>
          </a:p>
        </p:txBody>
      </p:sp>
      <p:pic>
        <p:nvPicPr>
          <p:cNvPr id="12291" name="Picture 3" descr="pack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6"/>
          <a:stretch>
            <a:fillRect/>
          </a:stretch>
        </p:blipFill>
        <p:spPr bwMode="auto">
          <a:xfrm>
            <a:off x="990600" y="2133600"/>
            <a:ext cx="7086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447800" y="17526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Tahoma" pitchFamily="34" charset="0"/>
              </a:rPr>
              <a:t>Circuit Switching</a:t>
            </a:r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3886200" y="1752600"/>
            <a:ext cx="1752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Tahoma" pitchFamily="34" charset="0"/>
              </a:rPr>
              <a:t>Packet switching (Virtual circuit)</a:t>
            </a:r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6324600" y="1752600"/>
            <a:ext cx="1752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latin typeface="Tahoma" pitchFamily="34" charset="0"/>
              </a:rPr>
              <a:t>Packet Switching (Datagram)</a:t>
            </a:r>
          </a:p>
        </p:txBody>
      </p:sp>
      <p:sp>
        <p:nvSpPr>
          <p:cNvPr id="12295" name="Text Box 8"/>
          <p:cNvSpPr txBox="1">
            <a:spLocks noChangeArrowheads="1"/>
          </p:cNvSpPr>
          <p:nvPr/>
        </p:nvSpPr>
        <p:spPr bwMode="auto">
          <a:xfrm>
            <a:off x="5791200" y="3505200"/>
            <a:ext cx="7461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A50021"/>
                </a:solidFill>
              </a:rPr>
              <a:t>2</a:t>
            </a:r>
            <a:r>
              <a:rPr lang="en-US" altLang="en-US" sz="3200" b="1" baseline="30000">
                <a:solidFill>
                  <a:srgbClr val="A50021"/>
                </a:solidFill>
              </a:rPr>
              <a:t>nd</a:t>
            </a:r>
            <a:endParaRPr lang="en-US" altLang="en-US" sz="3200" b="1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0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3429000" cy="1143000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solidFill>
                  <a:schemeClr val="tx1"/>
                </a:solidFill>
              </a:rPr>
              <a:t>Packet Switching</a:t>
            </a:r>
            <a:br>
              <a:rPr lang="en-US" altLang="en-US" sz="3200" smtClean="0">
                <a:solidFill>
                  <a:schemeClr val="tx1"/>
                </a:solidFill>
              </a:rPr>
            </a:br>
            <a:r>
              <a:rPr lang="en-US" altLang="en-US" sz="3200" smtClean="0">
                <a:solidFill>
                  <a:schemeClr val="tx1"/>
                </a:solidFill>
              </a:rPr>
              <a:t>using </a:t>
            </a:r>
            <a:r>
              <a:rPr lang="en-US" altLang="en-US" sz="3200" smtClean="0">
                <a:solidFill>
                  <a:schemeClr val="accent2"/>
                </a:solidFill>
              </a:rPr>
              <a:t>datagrams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0"/>
            <a:ext cx="54498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533400" y="2184400"/>
            <a:ext cx="3325813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/>
              <a:t>Successive packets may be</a:t>
            </a:r>
          </a:p>
          <a:p>
            <a:pPr eaLnBrk="1" hangingPunct="1"/>
            <a:r>
              <a:rPr lang="en-US" altLang="en-US" sz="2000"/>
              <a:t>routed along different paths</a:t>
            </a:r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r>
              <a:rPr lang="en-US" altLang="en-US" sz="2000"/>
              <a:t>And, may arrive out of order</a:t>
            </a:r>
          </a:p>
        </p:txBody>
      </p:sp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381000" y="3505200"/>
            <a:ext cx="2413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A50021"/>
                </a:solidFill>
              </a:rPr>
              <a:t>Called “Routing”</a:t>
            </a:r>
          </a:p>
          <a:p>
            <a:pPr eaLnBrk="1" hangingPunct="1"/>
            <a:r>
              <a:rPr lang="en-US" altLang="en-US" sz="2000">
                <a:solidFill>
                  <a:srgbClr val="A50021"/>
                </a:solidFill>
              </a:rPr>
              <a:t>    (Layers 2 &amp; 3) </a:t>
            </a:r>
            <a:r>
              <a:rPr lang="en-US" altLang="en-US" sz="2000">
                <a:solidFill>
                  <a:srgbClr val="A50021"/>
                </a:solidFill>
                <a:sym typeface="Symbol" pitchFamily="18" charset="2"/>
              </a:rPr>
              <a:t></a:t>
            </a:r>
          </a:p>
          <a:p>
            <a:pPr eaLnBrk="1" hangingPunct="1"/>
            <a:r>
              <a:rPr lang="en-US" altLang="en-US" sz="2000">
                <a:solidFill>
                  <a:srgbClr val="A50021"/>
                </a:solidFill>
              </a:rPr>
              <a:t>    &amp; these nodes</a:t>
            </a:r>
          </a:p>
          <a:p>
            <a:pPr eaLnBrk="1" hangingPunct="1"/>
            <a:r>
              <a:rPr lang="en-US" altLang="en-US" sz="2000">
                <a:solidFill>
                  <a:srgbClr val="A50021"/>
                </a:solidFill>
              </a:rPr>
              <a:t>are called “Routers”</a:t>
            </a:r>
          </a:p>
        </p:txBody>
      </p:sp>
      <p:sp>
        <p:nvSpPr>
          <p:cNvPr id="215046" name="Line 6"/>
          <p:cNvSpPr>
            <a:spLocks noChangeShapeType="1"/>
          </p:cNvSpPr>
          <p:nvPr/>
        </p:nvSpPr>
        <p:spPr bwMode="auto">
          <a:xfrm flipV="1">
            <a:off x="2438400" y="3657600"/>
            <a:ext cx="2286000" cy="685800"/>
          </a:xfrm>
          <a:prstGeom prst="line">
            <a:avLst/>
          </a:prstGeom>
          <a:noFill/>
          <a:ln w="9525">
            <a:solidFill>
              <a:srgbClr val="A5002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1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5" grpId="0"/>
      <p:bldP spid="2150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7772400" cy="914400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 altLang="en-US" smtClean="0">
                <a:solidFill>
                  <a:schemeClr val="accent2"/>
                </a:solidFill>
              </a:rPr>
              <a:t>Approaches to switching</a:t>
            </a:r>
            <a:endParaRPr lang="es-ES" altLang="en-US" smtClean="0">
              <a:solidFill>
                <a:schemeClr val="accent2"/>
              </a:solidFill>
            </a:endParaRPr>
          </a:p>
        </p:txBody>
      </p:sp>
      <p:pic>
        <p:nvPicPr>
          <p:cNvPr id="14339" name="Picture 3" descr="pack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6"/>
          <a:stretch>
            <a:fillRect/>
          </a:stretch>
        </p:blipFill>
        <p:spPr bwMode="auto">
          <a:xfrm>
            <a:off x="990600" y="2133600"/>
            <a:ext cx="7086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447800" y="17526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Tahoma" pitchFamily="34" charset="0"/>
              </a:rPr>
              <a:t>Circuit Switching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3886200" y="1752600"/>
            <a:ext cx="1752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Tahoma" pitchFamily="34" charset="0"/>
              </a:rPr>
              <a:t>Packet switching (Virtual circuit)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6324600" y="1752600"/>
            <a:ext cx="1752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latin typeface="Tahoma" pitchFamily="34" charset="0"/>
              </a:rPr>
              <a:t>Packet Switching (Datagram)</a:t>
            </a:r>
          </a:p>
        </p:txBody>
      </p:sp>
      <p:sp>
        <p:nvSpPr>
          <p:cNvPr id="14343" name="Text Box 8"/>
          <p:cNvSpPr txBox="1">
            <a:spLocks noChangeArrowheads="1"/>
          </p:cNvSpPr>
          <p:nvPr/>
        </p:nvSpPr>
        <p:spPr bwMode="auto">
          <a:xfrm>
            <a:off x="3352800" y="3352800"/>
            <a:ext cx="684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A50021"/>
                </a:solidFill>
              </a:rPr>
              <a:t>3</a:t>
            </a:r>
            <a:r>
              <a:rPr lang="en-US" altLang="en-US" sz="3200" b="1" baseline="30000" dirty="0">
                <a:solidFill>
                  <a:srgbClr val="A50021"/>
                </a:solidFill>
              </a:rPr>
              <a:t>rd</a:t>
            </a:r>
            <a:endParaRPr lang="en-US" altLang="en-US" sz="3200" b="1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2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3733800" cy="1143000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solidFill>
                  <a:schemeClr val="tx1"/>
                </a:solidFill>
              </a:rPr>
              <a:t>Packet Switching using </a:t>
            </a:r>
            <a:r>
              <a:rPr lang="en-US" altLang="en-US" sz="3200" smtClean="0">
                <a:solidFill>
                  <a:schemeClr val="accent2"/>
                </a:solidFill>
              </a:rPr>
              <a:t>virtual circuits</a:t>
            </a:r>
          </a:p>
        </p:txBody>
      </p:sp>
      <p:sp>
        <p:nvSpPr>
          <p:cNvPr id="217092" name="Text Box 4"/>
          <p:cNvSpPr txBox="1">
            <a:spLocks noChangeArrowheads="1"/>
          </p:cNvSpPr>
          <p:nvPr/>
        </p:nvSpPr>
        <p:spPr bwMode="auto">
          <a:xfrm>
            <a:off x="762000" y="1574800"/>
            <a:ext cx="2624138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/>
              <a:t>1</a:t>
            </a:r>
            <a:r>
              <a:rPr lang="en-US" altLang="en-US" sz="2000" baseline="30000"/>
              <a:t>st</a:t>
            </a:r>
            <a:r>
              <a:rPr lang="en-US" altLang="en-US" sz="2000"/>
              <a:t>, select route</a:t>
            </a:r>
          </a:p>
          <a:p>
            <a:pPr eaLnBrk="1" hangingPunct="1"/>
            <a:r>
              <a:rPr lang="en-US" altLang="en-US" sz="2000"/>
              <a:t>for all packets</a:t>
            </a:r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r>
              <a:rPr lang="en-US" altLang="en-US" sz="2000"/>
              <a:t>All packets are</a:t>
            </a:r>
          </a:p>
          <a:p>
            <a:pPr eaLnBrk="1" hangingPunct="1"/>
            <a:r>
              <a:rPr lang="en-US" altLang="en-US" sz="2000"/>
              <a:t>routed along this path</a:t>
            </a:r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r>
              <a:rPr lang="en-US" altLang="en-US" sz="2000"/>
              <a:t>And arrive in order </a:t>
            </a:r>
          </a:p>
        </p:txBody>
      </p:sp>
      <p:sp>
        <p:nvSpPr>
          <p:cNvPr id="217093" name="Line 5"/>
          <p:cNvSpPr>
            <a:spLocks noChangeShapeType="1"/>
          </p:cNvSpPr>
          <p:nvPr/>
        </p:nvSpPr>
        <p:spPr bwMode="auto">
          <a:xfrm flipV="1">
            <a:off x="2667000" y="533400"/>
            <a:ext cx="190500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9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 and what next…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described a hierarchy of network types based on their geographical service area</a:t>
            </a:r>
          </a:p>
          <a:p>
            <a:pPr lvl="1"/>
            <a:r>
              <a:rPr lang="en-US" dirty="0"/>
              <a:t>Access, metro, long-</a:t>
            </a:r>
            <a:r>
              <a:rPr lang="en-US" dirty="0" smtClean="0"/>
              <a:t>haul</a:t>
            </a:r>
          </a:p>
          <a:p>
            <a:r>
              <a:rPr lang="en-US" dirty="0" smtClean="0"/>
              <a:t>At a high level, </a:t>
            </a:r>
            <a:r>
              <a:rPr lang="en-US" dirty="0"/>
              <a:t>w</a:t>
            </a:r>
            <a:r>
              <a:rPr lang="en-US" dirty="0" smtClean="0"/>
              <a:t>e looked at three communication scenarios</a:t>
            </a:r>
          </a:p>
          <a:p>
            <a:pPr lvl="1"/>
            <a:r>
              <a:rPr lang="en-US" dirty="0" smtClean="0"/>
              <a:t>Greeting card, landline phone call, browsing </a:t>
            </a:r>
            <a:r>
              <a:rPr lang="en-US" dirty="0" err="1" smtClean="0"/>
              <a:t>Amazon.com</a:t>
            </a:r>
            <a:endParaRPr lang="en-US" dirty="0" smtClean="0"/>
          </a:p>
          <a:p>
            <a:r>
              <a:rPr lang="en-US" dirty="0" smtClean="0"/>
              <a:t>What all happens to make the browser display the web page?</a:t>
            </a:r>
          </a:p>
          <a:p>
            <a:pPr lvl="1"/>
            <a:r>
              <a:rPr lang="en-US" dirty="0" smtClean="0"/>
              <a:t>We look at the idea of protocols and layering in this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0999" y="304800"/>
            <a:ext cx="8337331" cy="1240221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s-ES" altLang="en-US" sz="4400" dirty="0" err="1" smtClean="0"/>
              <a:t>Packet</a:t>
            </a:r>
            <a:r>
              <a:rPr lang="es-ES" altLang="en-US" sz="4400" dirty="0" smtClean="0"/>
              <a:t> </a:t>
            </a:r>
            <a:r>
              <a:rPr lang="es-ES" altLang="en-US" sz="4400" dirty="0" err="1" smtClean="0"/>
              <a:t>Switching</a:t>
            </a:r>
            <a:r>
              <a:rPr lang="es-ES" altLang="en-US" sz="4400" dirty="0" smtClean="0"/>
              <a:t> vs </a:t>
            </a:r>
            <a:r>
              <a:rPr lang="es-ES" altLang="en-US" sz="4400" dirty="0" err="1" smtClean="0"/>
              <a:t>Circuit</a:t>
            </a:r>
            <a:r>
              <a:rPr lang="es-ES" altLang="en-US" sz="4400" dirty="0" smtClean="0"/>
              <a:t> </a:t>
            </a:r>
            <a:r>
              <a:rPr lang="es-ES" altLang="en-US" sz="4400" dirty="0" err="1" smtClean="0"/>
              <a:t>Switching</a:t>
            </a:r>
            <a:r>
              <a:rPr lang="es-ES" altLang="en-US" sz="4400" b="1" dirty="0" smtClean="0"/>
              <a:t> 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33752"/>
            <a:ext cx="8610600" cy="4214648"/>
          </a:xfrm>
          <a:noFill/>
        </p:spPr>
        <p:txBody>
          <a:bodyPr lIns="92075" tIns="46038" rIns="92075" bIns="46038"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Data transport over </a:t>
            </a:r>
            <a:r>
              <a:rPr lang="en-US" altLang="en-US" sz="2800" dirty="0" smtClean="0">
                <a:solidFill>
                  <a:schemeClr val="accent2"/>
                </a:solidFill>
              </a:rPr>
              <a:t>circuit-switch channels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 smtClean="0"/>
              <a:t>Circuit is unused when there’s no traffic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 smtClean="0"/>
              <a:t>Most of the time, if traffic is </a:t>
            </a:r>
            <a:r>
              <a:rPr lang="en-US" altLang="en-US" sz="2000" dirty="0" err="1" smtClean="0"/>
              <a:t>bursty</a:t>
            </a:r>
            <a:r>
              <a:rPr lang="en-US" altLang="en-US" sz="2000" dirty="0" smtClean="0"/>
              <a:t> (key strokes, file transfers)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 smtClean="0"/>
              <a:t>About 2/3 of the time for (half-duplex) voice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 smtClean="0"/>
              <a:t>End points must transmit/receive at constant fixed speed, limiting variety of devices that can be connected </a:t>
            </a:r>
            <a:r>
              <a:rPr lang="en-US" altLang="en-US" sz="2200" b="1" dirty="0" smtClean="0">
                <a:solidFill>
                  <a:srgbClr val="A50021"/>
                </a:solidFill>
              </a:rPr>
              <a:t>*</a:t>
            </a:r>
            <a:r>
              <a:rPr lang="en-US" altLang="en-US" sz="2200" dirty="0" smtClean="0">
                <a:solidFill>
                  <a:srgbClr val="A50021"/>
                </a:solidFill>
              </a:rPr>
              <a:t>(modem)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 smtClean="0"/>
              <a:t>Congestion </a:t>
            </a:r>
            <a:r>
              <a:rPr lang="en-US" altLang="en-US" sz="2200" dirty="0" smtClean="0">
                <a:sym typeface="Symbol" pitchFamily="18" charset="2"/>
              </a:rPr>
              <a:t></a:t>
            </a:r>
            <a:r>
              <a:rPr lang="en-US" altLang="en-US" sz="2200" dirty="0" smtClean="0"/>
              <a:t> calls are blocked (Mother’s Day)</a:t>
            </a:r>
            <a:endParaRPr lang="en-US" altLang="en-US" sz="2200" b="1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Data transport using </a:t>
            </a:r>
            <a:r>
              <a:rPr lang="en-US" altLang="en-US" sz="2800" dirty="0" smtClean="0">
                <a:solidFill>
                  <a:schemeClr val="accent2"/>
                </a:solidFill>
              </a:rPr>
              <a:t>packet switching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 smtClean="0"/>
              <a:t>Transmission medium is more efficiently used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dirty="0" smtClean="0"/>
              <a:t>Can send packets from several users over same link </a:t>
            </a:r>
            <a:r>
              <a:rPr lang="en-US" altLang="en-US" sz="2000" b="1" dirty="0" smtClean="0">
                <a:solidFill>
                  <a:srgbClr val="A50021"/>
                </a:solidFill>
              </a:rPr>
              <a:t>*</a:t>
            </a:r>
            <a:r>
              <a:rPr lang="en-US" altLang="en-US" sz="2000" dirty="0" smtClean="0">
                <a:solidFill>
                  <a:srgbClr val="A50021"/>
                </a:solidFill>
              </a:rPr>
              <a:t>(mux</a:t>
            </a:r>
            <a:r>
              <a:rPr lang="en-US" altLang="en-US" sz="2000" dirty="0" smtClean="0">
                <a:solidFill>
                  <a:srgbClr val="A50021"/>
                </a:solidFill>
                <a:sym typeface="Symbol" pitchFamily="18" charset="2"/>
              </a:rPr>
              <a:t>)</a:t>
            </a:r>
            <a:endParaRPr lang="en-US" altLang="en-US" sz="2000" dirty="0" smtClean="0">
              <a:sym typeface="Symbol" pitchFamily="18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 smtClean="0"/>
              <a:t>Devices that transmit at different speeds can communicate with each other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 smtClean="0"/>
              <a:t>Priority can be given to certain packets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 dirty="0" smtClean="0"/>
              <a:t>Congestion </a:t>
            </a:r>
            <a:r>
              <a:rPr lang="en-US" altLang="en-US" sz="2200" dirty="0" smtClean="0">
                <a:sym typeface="Symbol" pitchFamily="18" charset="2"/>
              </a:rPr>
              <a:t></a:t>
            </a:r>
            <a:r>
              <a:rPr lang="en-US" altLang="en-US" sz="2200" dirty="0" smtClean="0"/>
              <a:t> packets delayed, but accepted </a:t>
            </a:r>
            <a:r>
              <a:rPr lang="en-US" altLang="en-US" sz="2200" b="1" dirty="0" smtClean="0">
                <a:solidFill>
                  <a:srgbClr val="A50021"/>
                </a:solidFill>
              </a:rPr>
              <a:t>*</a:t>
            </a:r>
            <a:r>
              <a:rPr lang="en-US" altLang="en-US" sz="2200" dirty="0" smtClean="0">
                <a:solidFill>
                  <a:srgbClr val="A50021"/>
                </a:solidFill>
              </a:rPr>
              <a:t>(overflow)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851525" y="6288088"/>
            <a:ext cx="2338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A50021"/>
                </a:solidFill>
              </a:rPr>
              <a:t>*Over-simplified</a:t>
            </a:r>
          </a:p>
        </p:txBody>
      </p:sp>
    </p:spTree>
    <p:extLst>
      <p:ext uri="{BB962C8B-B14F-4D97-AF65-F5344CB8AC3E}">
        <p14:creationId xmlns:p14="http://schemas.microsoft.com/office/powerpoint/2010/main" val="2925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4"/>
            <a:ext cx="7543800" cy="1195355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Analysis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34206"/>
            <a:ext cx="8382000" cy="443799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chemeClr val="accent2"/>
                </a:solidFill>
              </a:rPr>
              <a:t>Circuit switching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Good for applications that cannot tolerate delay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Contention resolution by blocking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Can be inefficient for </a:t>
            </a:r>
            <a:r>
              <a:rPr lang="en-US" altLang="en-US" sz="2400" dirty="0" err="1" smtClean="0"/>
              <a:t>bursty</a:t>
            </a:r>
            <a:r>
              <a:rPr lang="en-US" altLang="en-US" sz="2400" dirty="0" smtClean="0"/>
              <a:t> traffic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Efficient if app market justifies custom network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chemeClr val="accent2"/>
                </a:solidFill>
              </a:rPr>
              <a:t>Packet switching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Large messages can result in long delays </a:t>
            </a:r>
            <a:r>
              <a:rPr lang="en-US" altLang="en-US" sz="2400" dirty="0" smtClean="0">
                <a:sym typeface="Symbol" pitchFamily="18" charset="2"/>
              </a:rPr>
              <a:t> Packets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More efficient for </a:t>
            </a:r>
            <a:r>
              <a:rPr lang="en-US" altLang="en-US" sz="2400" dirty="0" err="1" smtClean="0"/>
              <a:t>bursty</a:t>
            </a:r>
            <a:r>
              <a:rPr lang="en-US" altLang="en-US" sz="2400" dirty="0" smtClean="0"/>
              <a:t> traffic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Contention resolution by delay (with some loss)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Commonly used in modern data networks</a:t>
            </a:r>
          </a:p>
        </p:txBody>
      </p:sp>
    </p:spTree>
    <p:extLst>
      <p:ext uri="{BB962C8B-B14F-4D97-AF65-F5344CB8AC3E}">
        <p14:creationId xmlns:p14="http://schemas.microsoft.com/office/powerpoint/2010/main" val="4080989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Comparison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7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Switching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Prior to communications, the “network” establishes the circuit (users not connected all the time)</a:t>
            </a:r>
          </a:p>
          <a:p>
            <a:pPr lvl="1"/>
            <a:r>
              <a:rPr lang="en-US" dirty="0"/>
              <a:t>Call Establishment</a:t>
            </a:r>
            <a:endParaRPr lang="en-US" dirty="0" smtClean="0"/>
          </a:p>
          <a:p>
            <a:r>
              <a:rPr lang="en-US" dirty="0" smtClean="0"/>
              <a:t>The circuit takes up resources</a:t>
            </a:r>
          </a:p>
          <a:p>
            <a:pPr lvl="1"/>
            <a:r>
              <a:rPr lang="en-US" dirty="0" smtClean="0"/>
              <a:t>Bandwidth (time slots, frequency chunks</a:t>
            </a:r>
            <a:r>
              <a:rPr lang="en-US" dirty="0"/>
              <a:t>) (what is bandwidth?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performance (e.g., delay) is </a:t>
            </a:r>
            <a:r>
              <a:rPr lang="en-US" b="1" dirty="0" smtClean="0"/>
              <a:t>predictable</a:t>
            </a:r>
            <a:r>
              <a:rPr lang="en-US" dirty="0" smtClean="0"/>
              <a:t> once the circuit is established</a:t>
            </a:r>
          </a:p>
          <a:p>
            <a:pPr lvl="1"/>
            <a:r>
              <a:rPr lang="en-US" dirty="0" smtClean="0"/>
              <a:t>Imagine having a dedicated road, truck, gasoline and driver to carry a package to a destination</a:t>
            </a:r>
          </a:p>
          <a:p>
            <a:r>
              <a:rPr lang="en-US" dirty="0" smtClean="0"/>
              <a:t>Resources are typically underutilized and wasted</a:t>
            </a:r>
          </a:p>
          <a:p>
            <a:pPr lvl="1"/>
            <a:r>
              <a:rPr lang="en-US" dirty="0" smtClean="0"/>
              <a:t>Train tracks and </a:t>
            </a:r>
            <a:r>
              <a:rPr lang="en-US" dirty="0" err="1" smtClean="0"/>
              <a:t>hyperloops</a:t>
            </a:r>
            <a:r>
              <a:rPr lang="en-US" dirty="0" smtClean="0"/>
              <a:t>??</a:t>
            </a:r>
          </a:p>
          <a:p>
            <a:r>
              <a:rPr lang="en-US" dirty="0" smtClean="0"/>
              <a:t>Performance metric is “call blocking”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3"/>
            <a:ext cx="7543800" cy="4665426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Computer Science: a measurement of bit-rate (bit/s, </a:t>
            </a:r>
            <a:r>
              <a:rPr lang="en-US" sz="2400" dirty="0" err="1" smtClean="0"/>
              <a:t>kbit</a:t>
            </a:r>
            <a:r>
              <a:rPr lang="en-US" sz="2400" dirty="0" smtClean="0"/>
              <a:t>/s, Mbit/s, </a:t>
            </a:r>
            <a:r>
              <a:rPr lang="en-US" sz="2400" dirty="0" err="1" smtClean="0"/>
              <a:t>Gbit</a:t>
            </a:r>
            <a:r>
              <a:rPr lang="en-US" sz="2400" dirty="0" smtClean="0"/>
              <a:t>/s, etc.)</a:t>
            </a:r>
          </a:p>
          <a:p>
            <a:r>
              <a:rPr lang="en-US" sz="2400" dirty="0" smtClean="0"/>
              <a:t>Wireless communications: measured in Hertz.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r>
              <a:rPr lang="en-US" sz="1400" dirty="0"/>
              <a:t>                                                                                                                     </a:t>
            </a: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2200" dirty="0" smtClean="0"/>
              <a:t>figure </a:t>
            </a:r>
            <a:r>
              <a:rPr lang="en-US" sz="2200" dirty="0"/>
              <a:t>from: http://</a:t>
            </a:r>
            <a:r>
              <a:rPr lang="en-US" sz="2200" dirty="0" smtClean="0"/>
              <a:t>www.sengpielaudio.com/calculator-bandwidth.htm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68" y="2777041"/>
            <a:ext cx="4299881" cy="322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90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Browsing </a:t>
            </a:r>
            <a:r>
              <a:rPr lang="en-US" dirty="0" err="1" smtClean="0"/>
              <a:t>Amazon.com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65" y="4529064"/>
            <a:ext cx="821729" cy="699429"/>
          </a:xfrm>
          <a:prstGeom prst="rect">
            <a:avLst/>
          </a:prstGeom>
        </p:spPr>
      </p:pic>
      <p:pic>
        <p:nvPicPr>
          <p:cNvPr id="6" name="Picture 26" descr="pe01732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3903" y="3228446"/>
            <a:ext cx="885825" cy="895350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2446945" y="2213667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1988" y="1899093"/>
            <a:ext cx="2466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Boots her computer and </a:t>
            </a:r>
          </a:p>
          <a:p>
            <a:endParaRPr lang="en-US" dirty="0"/>
          </a:p>
          <a:p>
            <a:r>
              <a:rPr lang="en-US" dirty="0" smtClean="0"/>
              <a:t>Opens browser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471172" y="3484551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89608" y="3169983"/>
            <a:ext cx="2568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</a:t>
            </a:r>
          </a:p>
          <a:p>
            <a:endParaRPr lang="en-US" dirty="0"/>
          </a:p>
          <a:p>
            <a:r>
              <a:rPr lang="en-US" dirty="0" smtClean="0"/>
              <a:t>http://</a:t>
            </a:r>
            <a:r>
              <a:rPr lang="en-US" dirty="0" err="1" smtClean="0"/>
              <a:t>www.amazon.com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518703" y="4638927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37139" y="4324359"/>
            <a:ext cx="221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Browser “loads” page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18329" y="2791726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69" y="2007034"/>
            <a:ext cx="812800" cy="698500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>
          <a:xfrm>
            <a:off x="6382181" y="1865776"/>
            <a:ext cx="252785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 is called the “client” software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6175175" y="3024635"/>
            <a:ext cx="294384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</a:t>
            </a:r>
            <a:r>
              <a:rPr lang="en-US" sz="1600" dirty="0" err="1" smtClean="0"/>
              <a:t>www.amazon.com</a:t>
            </a:r>
            <a:r>
              <a:rPr lang="en-US" sz="1600" dirty="0" smtClean="0"/>
              <a:t>”  is the identity of “server”(s)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160" y="3510625"/>
            <a:ext cx="1386351" cy="239633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6809269" y="4299025"/>
            <a:ext cx="1761111" cy="121014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Always on!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5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does the browser know </a:t>
            </a:r>
            <a:r>
              <a:rPr lang="en-US" b="1" dirty="0" smtClean="0"/>
              <a:t>what</a:t>
            </a:r>
            <a:r>
              <a:rPr lang="en-US" dirty="0" smtClean="0"/>
              <a:t> and </a:t>
            </a:r>
            <a:r>
              <a:rPr lang="en-US" b="1" dirty="0" smtClean="0"/>
              <a:t>where</a:t>
            </a:r>
            <a:r>
              <a:rPr lang="en-US" dirty="0" smtClean="0"/>
              <a:t> </a:t>
            </a:r>
            <a:r>
              <a:rPr lang="en-US" dirty="0" err="1" smtClean="0"/>
              <a:t>amazon.com</a:t>
            </a:r>
            <a:r>
              <a:rPr lang="en-US" dirty="0" smtClean="0"/>
              <a:t> is? (Addressing)</a:t>
            </a:r>
          </a:p>
          <a:p>
            <a:r>
              <a:rPr lang="en-US" dirty="0" smtClean="0"/>
              <a:t>How does it “communicate” with </a:t>
            </a:r>
            <a:r>
              <a:rPr lang="en-US" dirty="0" err="1" smtClean="0"/>
              <a:t>amazon.com</a:t>
            </a:r>
            <a:r>
              <a:rPr lang="en-US" dirty="0" smtClean="0"/>
              <a:t>? (Routing &amp; protocols)</a:t>
            </a:r>
          </a:p>
          <a:p>
            <a:pPr lvl="1"/>
            <a:r>
              <a:rPr lang="en-US" dirty="0" smtClean="0"/>
              <a:t>How is it “always connected” to the Internet?</a:t>
            </a:r>
          </a:p>
          <a:p>
            <a:r>
              <a:rPr lang="en-US" dirty="0" smtClean="0"/>
              <a:t>What if Alice is also browsing </a:t>
            </a:r>
            <a:r>
              <a:rPr lang="en-US" dirty="0" err="1" smtClean="0"/>
              <a:t>cnn.com</a:t>
            </a:r>
            <a:r>
              <a:rPr lang="en-US" dirty="0" smtClean="0"/>
              <a:t> at the “same” time? (Multiplexing)</a:t>
            </a:r>
          </a:p>
          <a:p>
            <a:r>
              <a:rPr lang="en-US" dirty="0" smtClean="0"/>
              <a:t>How does the browser know if it has received the elements of the html page correctly? (Error control)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9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sideCover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49285"/>
            <a:ext cx="9144000" cy="6359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62" y="83872"/>
            <a:ext cx="195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Content Placeholder 6" descr="WP_20140102_0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7" r="24117"/>
          <a:stretch>
            <a:fillRect/>
          </a:stretch>
        </p:blipFill>
        <p:spPr>
          <a:xfrm>
            <a:off x="4664075" y="1846263"/>
            <a:ext cx="370205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0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Packet switching</a:t>
            </a:r>
            <a:endParaRPr lang="en-US" dirty="0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/>
              <a:t>Routing data using “addressed” packets so that a “channel” is occupied </a:t>
            </a:r>
            <a:r>
              <a:rPr lang="en-US" sz="2200" b="1" dirty="0" smtClean="0"/>
              <a:t>only during the transmission </a:t>
            </a:r>
            <a:r>
              <a:rPr lang="en-US" sz="2200" dirty="0" smtClean="0"/>
              <a:t>of the packet</a:t>
            </a:r>
          </a:p>
          <a:p>
            <a:r>
              <a:rPr lang="en-US" sz="2200" dirty="0"/>
              <a:t>Packet switches are called </a:t>
            </a:r>
            <a:r>
              <a:rPr lang="en-US" sz="2200" b="1" dirty="0"/>
              <a:t>routers</a:t>
            </a:r>
          </a:p>
          <a:p>
            <a:pPr lvl="1"/>
            <a:r>
              <a:rPr lang="en-US" sz="2200" dirty="0"/>
              <a:t>Routers are devices used to interconnect two or more </a:t>
            </a:r>
            <a:r>
              <a:rPr lang="en-US" sz="2200" dirty="0" smtClean="0"/>
              <a:t>networks</a:t>
            </a:r>
          </a:p>
          <a:p>
            <a:r>
              <a:rPr lang="en-US" sz="2200" dirty="0" smtClean="0"/>
              <a:t>Network resources are allocated (or used) </a:t>
            </a:r>
            <a:r>
              <a:rPr lang="en-US" sz="2200" b="1" dirty="0" smtClean="0"/>
              <a:t>as needed </a:t>
            </a:r>
          </a:p>
          <a:p>
            <a:r>
              <a:rPr lang="en-US" sz="2200" dirty="0" smtClean="0"/>
              <a:t>Packet </a:t>
            </a:r>
            <a:r>
              <a:rPr lang="en-US" sz="2200" dirty="0"/>
              <a:t>switched networks typically bill by the </a:t>
            </a:r>
            <a:r>
              <a:rPr lang="en-US" sz="2200" dirty="0" smtClean="0"/>
              <a:t>MB</a:t>
            </a:r>
          </a:p>
          <a:p>
            <a:r>
              <a:rPr lang="en-US" sz="2200" dirty="0" smtClean="0"/>
              <a:t>Performance metrics are delay, jitter, throughput, packet loss rate</a:t>
            </a:r>
          </a:p>
          <a:p>
            <a:r>
              <a:rPr lang="en-US" sz="2200" dirty="0"/>
              <a:t>First packet transmission occurred on Oct 29, 1969, in </a:t>
            </a:r>
            <a:r>
              <a:rPr lang="en-US" sz="2200" dirty="0" smtClean="0"/>
              <a:t>California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C8111-795E-4F33-8199-A4095C61558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grpSp>
        <p:nvGrpSpPr>
          <p:cNvPr id="7" name="Group 694"/>
          <p:cNvGrpSpPr>
            <a:grpSpLocks/>
          </p:cNvGrpSpPr>
          <p:nvPr/>
        </p:nvGrpSpPr>
        <p:grpSpPr bwMode="auto">
          <a:xfrm>
            <a:off x="6877194" y="1083289"/>
            <a:ext cx="485775" cy="203200"/>
            <a:chOff x="4650" y="1129"/>
            <a:chExt cx="246" cy="95"/>
          </a:xfrm>
        </p:grpSpPr>
        <p:sp>
          <p:nvSpPr>
            <p:cNvPr id="9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charset="0"/>
              </a:endParaRPr>
            </a:p>
          </p:txBody>
        </p:sp>
        <p:sp>
          <p:nvSpPr>
            <p:cNvPr id="10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>
                <a:latin typeface="Times New Roman" charset="0"/>
              </a:endParaRPr>
            </a:p>
          </p:txBody>
        </p:sp>
        <p:sp>
          <p:nvSpPr>
            <p:cNvPr id="11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charset="0"/>
              </a:endParaRPr>
            </a:p>
          </p:txBody>
        </p:sp>
        <p:grpSp>
          <p:nvGrpSpPr>
            <p:cNvPr id="12" name="Group 698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15" name="Freeform 69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70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Line 701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702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721"/>
          <p:cNvGrpSpPr>
            <a:grpSpLocks/>
          </p:cNvGrpSpPr>
          <p:nvPr/>
        </p:nvGrpSpPr>
        <p:grpSpPr bwMode="auto">
          <a:xfrm>
            <a:off x="8018782" y="854284"/>
            <a:ext cx="485775" cy="203200"/>
            <a:chOff x="4650" y="1129"/>
            <a:chExt cx="246" cy="95"/>
          </a:xfrm>
        </p:grpSpPr>
        <p:sp>
          <p:nvSpPr>
            <p:cNvPr id="18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charset="0"/>
              </a:endParaRPr>
            </a:p>
          </p:txBody>
        </p:sp>
        <p:sp>
          <p:nvSpPr>
            <p:cNvPr id="19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>
                <a:latin typeface="Times New Roman" charset="0"/>
              </a:endParaRPr>
            </a:p>
          </p:txBody>
        </p:sp>
        <p:sp>
          <p:nvSpPr>
            <p:cNvPr id="20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charset="0"/>
              </a:endParaRPr>
            </a:p>
          </p:txBody>
        </p:sp>
        <p:grpSp>
          <p:nvGrpSpPr>
            <p:cNvPr id="21" name="Group 725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4" name="Freeform 72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72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Line 728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729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" name="Straight Connector 2"/>
          <p:cNvCxnSpPr>
            <a:stCxn id="14" idx="0"/>
            <a:endCxn id="22" idx="0"/>
          </p:cNvCxnSpPr>
          <p:nvPr/>
        </p:nvCxnSpPr>
        <p:spPr>
          <a:xfrm flipV="1">
            <a:off x="7359020" y="916313"/>
            <a:ext cx="661737" cy="233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loud 4"/>
          <p:cNvSpPr/>
          <p:nvPr/>
        </p:nvSpPr>
        <p:spPr>
          <a:xfrm>
            <a:off x="5381327" y="497573"/>
            <a:ext cx="1453351" cy="65470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Network 1</a:t>
            </a:r>
            <a:endParaRPr lang="en-US" sz="1400" dirty="0"/>
          </a:p>
        </p:txBody>
      </p:sp>
      <p:sp>
        <p:nvSpPr>
          <p:cNvPr id="28" name="Cloud 27"/>
          <p:cNvSpPr/>
          <p:nvPr/>
        </p:nvSpPr>
        <p:spPr>
          <a:xfrm>
            <a:off x="7690649" y="100024"/>
            <a:ext cx="1453351" cy="654702"/>
          </a:xfrm>
          <a:prstGeom prst="cloud">
            <a:avLst/>
          </a:prstGeom>
          <a:solidFill>
            <a:srgbClr val="CCDDEA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Network 2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27" name="Straight Connector 26"/>
          <p:cNvCxnSpPr>
            <a:endCxn id="15" idx="0"/>
          </p:cNvCxnSpPr>
          <p:nvPr/>
        </p:nvCxnSpPr>
        <p:spPr>
          <a:xfrm>
            <a:off x="6468067" y="916582"/>
            <a:ext cx="505887" cy="2629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8" idx="1"/>
            <a:endCxn id="24" idx="3"/>
          </p:cNvCxnSpPr>
          <p:nvPr/>
        </p:nvCxnSpPr>
        <p:spPr>
          <a:xfrm flipH="1">
            <a:off x="8388050" y="754029"/>
            <a:ext cx="29275" cy="1344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43025" y="130940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Router</a:t>
            </a:r>
            <a:endParaRPr lang="en-US" dirty="0"/>
          </a:p>
        </p:txBody>
      </p:sp>
      <p:grpSp>
        <p:nvGrpSpPr>
          <p:cNvPr id="34" name="Group 721"/>
          <p:cNvGrpSpPr>
            <a:grpSpLocks/>
          </p:cNvGrpSpPr>
          <p:nvPr/>
        </p:nvGrpSpPr>
        <p:grpSpPr bwMode="auto">
          <a:xfrm>
            <a:off x="7084442" y="600769"/>
            <a:ext cx="485775" cy="203200"/>
            <a:chOff x="4650" y="1129"/>
            <a:chExt cx="246" cy="95"/>
          </a:xfrm>
        </p:grpSpPr>
        <p:sp>
          <p:nvSpPr>
            <p:cNvPr id="3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charset="0"/>
              </a:endParaRPr>
            </a:p>
          </p:txBody>
        </p:sp>
        <p:sp>
          <p:nvSpPr>
            <p:cNvPr id="3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>
                <a:latin typeface="Times New Roman" charset="0"/>
              </a:endParaRPr>
            </a:p>
          </p:txBody>
        </p:sp>
        <p:sp>
          <p:nvSpPr>
            <p:cNvPr id="3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charset="0"/>
              </a:endParaRPr>
            </a:p>
          </p:txBody>
        </p:sp>
        <p:grpSp>
          <p:nvGrpSpPr>
            <p:cNvPr id="38" name="Group 725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1" name="Freeform 72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72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Line 728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729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3" name="Straight Connector 32"/>
          <p:cNvCxnSpPr>
            <a:stCxn id="11" idx="0"/>
            <a:endCxn id="35" idx="4"/>
          </p:cNvCxnSpPr>
          <p:nvPr/>
        </p:nvCxnSpPr>
        <p:spPr>
          <a:xfrm flipV="1">
            <a:off x="7118107" y="803969"/>
            <a:ext cx="209223" cy="279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6"/>
            <a:endCxn id="20" idx="1"/>
          </p:cNvCxnSpPr>
          <p:nvPr/>
        </p:nvCxnSpPr>
        <p:spPr>
          <a:xfrm>
            <a:off x="7568243" y="747287"/>
            <a:ext cx="521101" cy="1264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4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Greeting Card 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575" y="2108771"/>
            <a:ext cx="2204384" cy="611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Alice writes greeting card to </a:t>
            </a:r>
            <a:r>
              <a:rPr lang="en-US" dirty="0" err="1" smtClean="0"/>
              <a:t>grandmom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05631" y="2105409"/>
            <a:ext cx="2204384" cy="6110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Grandmom</a:t>
            </a:r>
            <a:r>
              <a:rPr lang="en-US" dirty="0" smtClean="0"/>
              <a:t> reads greeting card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0231" y="2776382"/>
            <a:ext cx="2204384" cy="61106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Alice puts it in envelope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14268" y="2785002"/>
            <a:ext cx="2204384" cy="61106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Grandmom</a:t>
            </a:r>
            <a:r>
              <a:rPr lang="en-US" dirty="0" smtClean="0"/>
              <a:t> removes from envelope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8867" y="3432012"/>
            <a:ext cx="2204384" cy="6110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Alice drops envelope in mailbox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22904" y="3440632"/>
            <a:ext cx="2204384" cy="6110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Grandmom</a:t>
            </a:r>
            <a:r>
              <a:rPr lang="en-US" dirty="0" smtClean="0"/>
              <a:t> retrieves envelope from mail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77503" y="4099623"/>
            <a:ext cx="2204384" cy="6110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Mailman picks up the mail from box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43520" y="4108243"/>
            <a:ext cx="2204384" cy="6110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Mailman delivers mail to mailbox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74157" y="4755252"/>
            <a:ext cx="3631435" cy="6110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Truck carries mail to post office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367196" y="4787836"/>
            <a:ext cx="3589343" cy="6110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Truck carries mail from post office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50424" y="4096261"/>
            <a:ext cx="1355169" cy="6110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gets sorted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350481" y="4104881"/>
            <a:ext cx="1355169" cy="6110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gets sorted</a:t>
            </a:r>
            <a:endParaRPr lang="en-US" dirty="0"/>
          </a:p>
        </p:txBody>
      </p:sp>
      <p:cxnSp>
        <p:nvCxnSpPr>
          <p:cNvPr id="18" name="Straight Connector 17"/>
          <p:cNvCxnSpPr>
            <a:stCxn id="5" idx="3"/>
            <a:endCxn id="6" idx="1"/>
          </p:cNvCxnSpPr>
          <p:nvPr/>
        </p:nvCxnSpPr>
        <p:spPr>
          <a:xfrm flipV="1">
            <a:off x="2467959" y="2410942"/>
            <a:ext cx="4237672" cy="3362"/>
          </a:xfrm>
          <a:prstGeom prst="line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464615" y="3090535"/>
            <a:ext cx="4237672" cy="3362"/>
          </a:xfrm>
          <a:prstGeom prst="line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461271" y="3770128"/>
            <a:ext cx="4237672" cy="3362"/>
          </a:xfrm>
          <a:prstGeom prst="line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loud 21"/>
          <p:cNvSpPr/>
          <p:nvPr/>
        </p:nvSpPr>
        <p:spPr>
          <a:xfrm>
            <a:off x="4013416" y="4163664"/>
            <a:ext cx="1245956" cy="1132228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Transport</a:t>
            </a:r>
            <a:endParaRPr lang="en-US" sz="12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4237122" y="3024388"/>
            <a:ext cx="4597856" cy="3336689"/>
            <a:chOff x="4237122" y="3024388"/>
            <a:chExt cx="4597856" cy="3336689"/>
          </a:xfrm>
        </p:grpSpPr>
        <p:sp>
          <p:nvSpPr>
            <p:cNvPr id="3" name="Up Arrow 2"/>
            <p:cNvSpPr/>
            <p:nvPr/>
          </p:nvSpPr>
          <p:spPr>
            <a:xfrm rot="20257181">
              <a:off x="4237122" y="3024388"/>
              <a:ext cx="275607" cy="3243775"/>
            </a:xfrm>
            <a:prstGeom prst="up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68127" y="5714746"/>
              <a:ext cx="37668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There is a one-to-one correspondence</a:t>
              </a:r>
            </a:p>
            <a:p>
              <a:r>
                <a:rPr lang="en-US" dirty="0" smtClean="0"/>
                <a:t>between </a:t>
              </a:r>
              <a:r>
                <a:rPr lang="en-US" b="1" dirty="0" smtClean="0"/>
                <a:t>layers</a:t>
              </a:r>
              <a:r>
                <a:rPr lang="en-US" dirty="0" smtClean="0"/>
                <a:t> in the two end points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01231" y="1654353"/>
            <a:ext cx="3070341" cy="1715882"/>
            <a:chOff x="2601231" y="1654353"/>
            <a:chExt cx="3070341" cy="1715882"/>
          </a:xfrm>
        </p:grpSpPr>
        <p:sp>
          <p:nvSpPr>
            <p:cNvPr id="23" name="Down Arrow 22"/>
            <p:cNvSpPr/>
            <p:nvPr/>
          </p:nvSpPr>
          <p:spPr>
            <a:xfrm>
              <a:off x="2601231" y="2234612"/>
              <a:ext cx="329734" cy="1135623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00185" y="1654353"/>
              <a:ext cx="2771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There is a structured “flow”</a:t>
              </a:r>
            </a:p>
            <a:p>
              <a:r>
                <a:rPr lang="en-US" dirty="0" smtClean="0"/>
                <a:t>between </a:t>
              </a:r>
              <a:r>
                <a:rPr lang="en-US" b="1" dirty="0" smtClean="0"/>
                <a:t>layers </a:t>
              </a:r>
              <a:r>
                <a:rPr lang="en-US" dirty="0" smtClean="0"/>
                <a:t>at each end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500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Network Core</a:t>
            </a:r>
            <a:endParaRPr lang="en-US"/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845734"/>
            <a:ext cx="4627062" cy="402336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Mesh of interconnected routers or switches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fundamental question: how is data transferred through net?</a:t>
            </a:r>
          </a:p>
          <a:p>
            <a:pPr lvl="1">
              <a:lnSpc>
                <a:spcPct val="110000"/>
              </a:lnSpc>
            </a:pPr>
            <a:r>
              <a:rPr lang="en-US" b="1" dirty="0" smtClean="0"/>
              <a:t>Circuit switching</a:t>
            </a:r>
            <a:r>
              <a:rPr lang="en-US" dirty="0" smtClean="0"/>
              <a:t>: dedicated circuit per call: telephone networks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P</a:t>
            </a:r>
            <a:r>
              <a:rPr lang="en-US" b="1" dirty="0" smtClean="0"/>
              <a:t>acket-switching</a:t>
            </a:r>
            <a:r>
              <a:rPr lang="en-US" dirty="0" smtClean="0"/>
              <a:t>: data sent through </a:t>
            </a:r>
            <a:r>
              <a:rPr lang="en-US" dirty="0" err="1" smtClean="0"/>
              <a:t>nework</a:t>
            </a:r>
            <a:r>
              <a:rPr lang="en-US" dirty="0" smtClean="0"/>
              <a:t> in discrete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chunks</a:t>
            </a:r>
            <a:r>
              <a:rPr lang="ja-JP" altLang="en-US" dirty="0" smtClean="0"/>
              <a:t>”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[Circuits: network resources are chopped up in units of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circuits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Packets: data is chopped up in units of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packets</a:t>
            </a:r>
            <a:r>
              <a:rPr lang="ja-JP" altLang="en-US" dirty="0" smtClean="0"/>
              <a:t>”</a:t>
            </a:r>
            <a:r>
              <a:rPr lang="en-US" altLang="ja-JP" dirty="0" smtClean="0"/>
              <a:t>]</a:t>
            </a:r>
            <a:endParaRPr lang="en-US" dirty="0"/>
          </a:p>
        </p:txBody>
      </p:sp>
      <p:sp>
        <p:nvSpPr>
          <p:cNvPr id="1030150" name="Freeform 6"/>
          <p:cNvSpPr>
            <a:spLocks/>
          </p:cNvSpPr>
          <p:nvPr/>
        </p:nvSpPr>
        <p:spPr bwMode="auto">
          <a:xfrm>
            <a:off x="7040563" y="2193925"/>
            <a:ext cx="1798637" cy="1674813"/>
          </a:xfrm>
          <a:custGeom>
            <a:avLst/>
            <a:gdLst>
              <a:gd name="T0" fmla="*/ 239 w 1292"/>
              <a:gd name="T1" fmla="*/ 7 h 1255"/>
              <a:gd name="T2" fmla="*/ 35 w 1292"/>
              <a:gd name="T3" fmla="*/ 157 h 1255"/>
              <a:gd name="T4" fmla="*/ 29 w 1292"/>
              <a:gd name="T5" fmla="*/ 523 h 1255"/>
              <a:gd name="T6" fmla="*/ 53 w 1292"/>
              <a:gd name="T7" fmla="*/ 829 h 1255"/>
              <a:gd name="T8" fmla="*/ 245 w 1292"/>
              <a:gd name="T9" fmla="*/ 871 h 1255"/>
              <a:gd name="T10" fmla="*/ 647 w 1292"/>
              <a:gd name="T11" fmla="*/ 1129 h 1255"/>
              <a:gd name="T12" fmla="*/ 995 w 1292"/>
              <a:gd name="T13" fmla="*/ 1237 h 1255"/>
              <a:gd name="T14" fmla="*/ 1199 w 1292"/>
              <a:gd name="T15" fmla="*/ 1021 h 1255"/>
              <a:gd name="T16" fmla="*/ 1271 w 1292"/>
              <a:gd name="T17" fmla="*/ 445 h 1255"/>
              <a:gd name="T18" fmla="*/ 1205 w 1292"/>
              <a:gd name="T19" fmla="*/ 211 h 1255"/>
              <a:gd name="T20" fmla="*/ 749 w 1292"/>
              <a:gd name="T21" fmla="*/ 115 h 1255"/>
              <a:gd name="T22" fmla="*/ 239 w 1292"/>
              <a:gd name="T23" fmla="*/ 7 h 1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151" name="Freeform 7"/>
          <p:cNvSpPr>
            <a:spLocks/>
          </p:cNvSpPr>
          <p:nvPr/>
        </p:nvSpPr>
        <p:spPr bwMode="auto">
          <a:xfrm>
            <a:off x="5160963" y="2051050"/>
            <a:ext cx="1866900" cy="1589088"/>
          </a:xfrm>
          <a:custGeom>
            <a:avLst/>
            <a:gdLst>
              <a:gd name="T0" fmla="*/ 550 w 1340"/>
              <a:gd name="T1" fmla="*/ 42 h 1191"/>
              <a:gd name="T2" fmla="*/ 82 w 1340"/>
              <a:gd name="T3" fmla="*/ 60 h 1191"/>
              <a:gd name="T4" fmla="*/ 58 w 1340"/>
              <a:gd name="T5" fmla="*/ 402 h 1191"/>
              <a:gd name="T6" fmla="*/ 28 w 1340"/>
              <a:gd name="T7" fmla="*/ 720 h 1191"/>
              <a:gd name="T8" fmla="*/ 112 w 1340"/>
              <a:gd name="T9" fmla="*/ 870 h 1191"/>
              <a:gd name="T10" fmla="*/ 538 w 1340"/>
              <a:gd name="T11" fmla="*/ 876 h 1191"/>
              <a:gd name="T12" fmla="*/ 640 w 1340"/>
              <a:gd name="T13" fmla="*/ 1128 h 1191"/>
              <a:gd name="T14" fmla="*/ 1234 w 1340"/>
              <a:gd name="T15" fmla="*/ 1098 h 1191"/>
              <a:gd name="T16" fmla="*/ 1276 w 1340"/>
              <a:gd name="T17" fmla="*/ 570 h 1191"/>
              <a:gd name="T18" fmla="*/ 1204 w 1340"/>
              <a:gd name="T19" fmla="*/ 342 h 1191"/>
              <a:gd name="T20" fmla="*/ 760 w 1340"/>
              <a:gd name="T21" fmla="*/ 288 h 1191"/>
              <a:gd name="T22" fmla="*/ 550 w 1340"/>
              <a:gd name="T23" fmla="*/ 42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152" name="Freeform 8"/>
          <p:cNvSpPr>
            <a:spLocks/>
          </p:cNvSpPr>
          <p:nvPr/>
        </p:nvSpPr>
        <p:spPr bwMode="auto">
          <a:xfrm>
            <a:off x="5529263" y="3502025"/>
            <a:ext cx="2974975" cy="2219325"/>
          </a:xfrm>
          <a:custGeom>
            <a:avLst/>
            <a:gdLst>
              <a:gd name="T0" fmla="*/ 27 w 2135"/>
              <a:gd name="T1" fmla="*/ 652 h 1662"/>
              <a:gd name="T2" fmla="*/ 105 w 2135"/>
              <a:gd name="T3" fmla="*/ 76 h 1662"/>
              <a:gd name="T4" fmla="*/ 657 w 2135"/>
              <a:gd name="T5" fmla="*/ 196 h 1662"/>
              <a:gd name="T6" fmla="*/ 1209 w 2135"/>
              <a:gd name="T7" fmla="*/ 100 h 1662"/>
              <a:gd name="T8" fmla="*/ 2001 w 2135"/>
              <a:gd name="T9" fmla="*/ 406 h 1662"/>
              <a:gd name="T10" fmla="*/ 2013 w 2135"/>
              <a:gd name="T11" fmla="*/ 1144 h 1662"/>
              <a:gd name="T12" fmla="*/ 1581 w 2135"/>
              <a:gd name="T13" fmla="*/ 1600 h 1662"/>
              <a:gd name="T14" fmla="*/ 813 w 2135"/>
              <a:gd name="T15" fmla="*/ 1516 h 1662"/>
              <a:gd name="T16" fmla="*/ 501 w 2135"/>
              <a:gd name="T17" fmla="*/ 1270 h 1662"/>
              <a:gd name="T18" fmla="*/ 183 w 2135"/>
              <a:gd name="T19" fmla="*/ 1066 h 1662"/>
              <a:gd name="T20" fmla="*/ 27 w 2135"/>
              <a:gd name="T21" fmla="*/ 652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24582" name="Group 9"/>
          <p:cNvGrpSpPr>
            <a:grpSpLocks/>
          </p:cNvGrpSpPr>
          <p:nvPr/>
        </p:nvGrpSpPr>
        <p:grpSpPr bwMode="auto">
          <a:xfrm>
            <a:off x="5278438" y="2185988"/>
            <a:ext cx="733425" cy="319087"/>
            <a:chOff x="3552" y="246"/>
            <a:chExt cx="527" cy="248"/>
          </a:xfrm>
        </p:grpSpPr>
        <p:graphicFrame>
          <p:nvGraphicFramePr>
            <p:cNvPr id="24812" name="Object 10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7" name="Clip" r:id="rId3" imgW="1307079" imgH="1083682" progId="MS_ClipArt_Gallery.2">
                    <p:embed/>
                  </p:oleObj>
                </mc:Choice>
                <mc:Fallback>
                  <p:oleObj name="Clip" r:id="rId3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813" name="Object 11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8" name="Clip" r:id="rId5" imgW="682368" imgH="480541" progId="MS_ClipArt_Gallery.2">
                    <p:embed/>
                  </p:oleObj>
                </mc:Choice>
                <mc:Fallback>
                  <p:oleObj name="Clip" r:id="rId5" imgW="682368" imgH="48054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0156" name="Line 12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4583" name="Group 13"/>
          <p:cNvGrpSpPr>
            <a:grpSpLocks/>
          </p:cNvGrpSpPr>
          <p:nvPr/>
        </p:nvGrpSpPr>
        <p:grpSpPr bwMode="auto">
          <a:xfrm>
            <a:off x="5278438" y="2781300"/>
            <a:ext cx="733425" cy="319088"/>
            <a:chOff x="3552" y="246"/>
            <a:chExt cx="527" cy="248"/>
          </a:xfrm>
        </p:grpSpPr>
        <p:graphicFrame>
          <p:nvGraphicFramePr>
            <p:cNvPr id="24809" name="Object 14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9" name="Clip" r:id="rId7" imgW="1307079" imgH="1083682" progId="MS_ClipArt_Gallery.2">
                    <p:embed/>
                  </p:oleObj>
                </mc:Choice>
                <mc:Fallback>
                  <p:oleObj name="Clip" r:id="rId7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810" name="Object 15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0" name="Clip" r:id="rId8" imgW="682368" imgH="480541" progId="MS_ClipArt_Gallery.2">
                    <p:embed/>
                  </p:oleObj>
                </mc:Choice>
                <mc:Fallback>
                  <p:oleObj name="Clip" r:id="rId8" imgW="682368" imgH="48054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0160" name="Line 16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4584" name="Group 17"/>
          <p:cNvGrpSpPr>
            <a:grpSpLocks/>
          </p:cNvGrpSpPr>
          <p:nvPr/>
        </p:nvGrpSpPr>
        <p:grpSpPr bwMode="auto">
          <a:xfrm>
            <a:off x="5654675" y="2568575"/>
            <a:ext cx="69850" cy="214313"/>
            <a:chOff x="3842" y="406"/>
            <a:chExt cx="51" cy="167"/>
          </a:xfrm>
        </p:grpSpPr>
        <p:sp>
          <p:nvSpPr>
            <p:cNvPr id="1030162" name="Oval 18"/>
            <p:cNvSpPr>
              <a:spLocks noChangeArrowheads="1"/>
            </p:cNvSpPr>
            <p:nvPr/>
          </p:nvSpPr>
          <p:spPr bwMode="auto">
            <a:xfrm>
              <a:off x="3842" y="406"/>
              <a:ext cx="48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63" name="Oval 19"/>
            <p:cNvSpPr>
              <a:spLocks noChangeArrowheads="1"/>
            </p:cNvSpPr>
            <p:nvPr/>
          </p:nvSpPr>
          <p:spPr bwMode="auto">
            <a:xfrm>
              <a:off x="3844" y="467"/>
              <a:ext cx="45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64" name="Oval 20"/>
            <p:cNvSpPr>
              <a:spLocks noChangeArrowheads="1"/>
            </p:cNvSpPr>
            <p:nvPr/>
          </p:nvSpPr>
          <p:spPr bwMode="auto">
            <a:xfrm>
              <a:off x="3845" y="526"/>
              <a:ext cx="48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4585" name="Group 21"/>
          <p:cNvGrpSpPr>
            <a:grpSpLocks/>
          </p:cNvGrpSpPr>
          <p:nvPr/>
        </p:nvGrpSpPr>
        <p:grpSpPr bwMode="auto">
          <a:xfrm>
            <a:off x="6124575" y="3071813"/>
            <a:ext cx="209550" cy="395287"/>
            <a:chOff x="4180" y="783"/>
            <a:chExt cx="150" cy="307"/>
          </a:xfrm>
        </p:grpSpPr>
        <p:sp>
          <p:nvSpPr>
            <p:cNvPr id="1030166" name="AutoShape 22"/>
            <p:cNvSpPr>
              <a:spLocks noChangeArrowheads="1"/>
            </p:cNvSpPr>
            <p:nvPr/>
          </p:nvSpPr>
          <p:spPr bwMode="auto">
            <a:xfrm>
              <a:off x="4180" y="1018"/>
              <a:ext cx="150" cy="72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67" name="Rectangle 23"/>
            <p:cNvSpPr>
              <a:spLocks noChangeArrowheads="1"/>
            </p:cNvSpPr>
            <p:nvPr/>
          </p:nvSpPr>
          <p:spPr bwMode="auto">
            <a:xfrm>
              <a:off x="4256" y="785"/>
              <a:ext cx="69" cy="234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68" name="Rectangle 24"/>
            <p:cNvSpPr>
              <a:spLocks noChangeArrowheads="1"/>
            </p:cNvSpPr>
            <p:nvPr/>
          </p:nvSpPr>
          <p:spPr bwMode="auto"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69" name="AutoShape 25"/>
            <p:cNvSpPr>
              <a:spLocks noChangeArrowheads="1"/>
            </p:cNvSpPr>
            <p:nvPr/>
          </p:nvSpPr>
          <p:spPr bwMode="auto">
            <a:xfrm>
              <a:off x="4180" y="783"/>
              <a:ext cx="150" cy="72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70" name="Line 26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71" name="Line 27"/>
            <p:cNvSpPr>
              <a:spLocks noChangeShapeType="1"/>
            </p:cNvSpPr>
            <p:nvPr/>
          </p:nvSpPr>
          <p:spPr bwMode="auto">
            <a:xfrm flipH="1">
              <a:off x="4275" y="1018"/>
              <a:ext cx="55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72" name="Rectangle 28"/>
            <p:cNvSpPr>
              <a:spLocks noChangeArrowheads="1"/>
            </p:cNvSpPr>
            <p:nvPr/>
          </p:nvSpPr>
          <p:spPr bwMode="auto">
            <a:xfrm>
              <a:off x="4193" y="883"/>
              <a:ext cx="65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73" name="Rectangle 29"/>
            <p:cNvSpPr>
              <a:spLocks noChangeArrowheads="1"/>
            </p:cNvSpPr>
            <p:nvPr/>
          </p:nvSpPr>
          <p:spPr bwMode="auto">
            <a:xfrm>
              <a:off x="4202" y="924"/>
              <a:ext cx="49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4586" name="Group 30"/>
          <p:cNvGrpSpPr>
            <a:grpSpLocks/>
          </p:cNvGrpSpPr>
          <p:nvPr/>
        </p:nvGrpSpPr>
        <p:grpSpPr bwMode="auto">
          <a:xfrm rot="-5400000">
            <a:off x="6437312" y="3149601"/>
            <a:ext cx="80963" cy="233362"/>
            <a:chOff x="3842" y="406"/>
            <a:chExt cx="51" cy="167"/>
          </a:xfrm>
        </p:grpSpPr>
        <p:sp>
          <p:nvSpPr>
            <p:cNvPr id="1030175" name="Oval 31"/>
            <p:cNvSpPr>
              <a:spLocks noChangeArrowheads="1"/>
            </p:cNvSpPr>
            <p:nvPr/>
          </p:nvSpPr>
          <p:spPr bwMode="auto">
            <a:xfrm>
              <a:off x="3844" y="404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76" name="Oval 32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77" name="Oval 33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030178" name="Line 34"/>
          <p:cNvSpPr>
            <a:spLocks noChangeShapeType="1"/>
          </p:cNvSpPr>
          <p:nvPr/>
        </p:nvSpPr>
        <p:spPr bwMode="auto">
          <a:xfrm>
            <a:off x="6261100" y="2979738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179" name="Line 35"/>
          <p:cNvSpPr>
            <a:spLocks noChangeShapeType="1"/>
          </p:cNvSpPr>
          <p:nvPr/>
        </p:nvSpPr>
        <p:spPr bwMode="auto">
          <a:xfrm>
            <a:off x="6264275" y="2976563"/>
            <a:ext cx="1588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180" name="Line 36"/>
          <p:cNvSpPr>
            <a:spLocks noChangeShapeType="1"/>
          </p:cNvSpPr>
          <p:nvPr/>
        </p:nvSpPr>
        <p:spPr bwMode="auto">
          <a:xfrm>
            <a:off x="6759575" y="2974975"/>
            <a:ext cx="1588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181" name="Line 37"/>
          <p:cNvSpPr>
            <a:spLocks noChangeShapeType="1"/>
          </p:cNvSpPr>
          <p:nvPr/>
        </p:nvSpPr>
        <p:spPr bwMode="auto">
          <a:xfrm>
            <a:off x="5961063" y="2439988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182" name="Line 38"/>
          <p:cNvSpPr>
            <a:spLocks noChangeShapeType="1"/>
          </p:cNvSpPr>
          <p:nvPr/>
        </p:nvSpPr>
        <p:spPr bwMode="auto">
          <a:xfrm flipV="1">
            <a:off x="5973763" y="2725738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183" name="Line 39"/>
          <p:cNvSpPr>
            <a:spLocks noChangeShapeType="1"/>
          </p:cNvSpPr>
          <p:nvPr/>
        </p:nvSpPr>
        <p:spPr bwMode="auto">
          <a:xfrm flipV="1">
            <a:off x="6500813" y="2811463"/>
            <a:ext cx="1587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24593" name="Group 40"/>
          <p:cNvGrpSpPr>
            <a:grpSpLocks/>
          </p:cNvGrpSpPr>
          <p:nvPr/>
        </p:nvGrpSpPr>
        <p:grpSpPr bwMode="auto">
          <a:xfrm>
            <a:off x="6619875" y="3049588"/>
            <a:ext cx="209550" cy="395287"/>
            <a:chOff x="4180" y="783"/>
            <a:chExt cx="150" cy="307"/>
          </a:xfrm>
        </p:grpSpPr>
        <p:sp>
          <p:nvSpPr>
            <p:cNvPr id="1030185" name="AutoShape 41"/>
            <p:cNvSpPr>
              <a:spLocks noChangeArrowheads="1"/>
            </p:cNvSpPr>
            <p:nvPr/>
          </p:nvSpPr>
          <p:spPr bwMode="auto">
            <a:xfrm>
              <a:off x="4180" y="1018"/>
              <a:ext cx="150" cy="72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86" name="Rectangle 42"/>
            <p:cNvSpPr>
              <a:spLocks noChangeArrowheads="1"/>
            </p:cNvSpPr>
            <p:nvPr/>
          </p:nvSpPr>
          <p:spPr bwMode="auto">
            <a:xfrm>
              <a:off x="4256" y="785"/>
              <a:ext cx="69" cy="234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87" name="Rectangle 43"/>
            <p:cNvSpPr>
              <a:spLocks noChangeArrowheads="1"/>
            </p:cNvSpPr>
            <p:nvPr/>
          </p:nvSpPr>
          <p:spPr bwMode="auto"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88" name="AutoShape 44"/>
            <p:cNvSpPr>
              <a:spLocks noChangeArrowheads="1"/>
            </p:cNvSpPr>
            <p:nvPr/>
          </p:nvSpPr>
          <p:spPr bwMode="auto">
            <a:xfrm>
              <a:off x="4180" y="783"/>
              <a:ext cx="150" cy="72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89" name="Line 45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90" name="Line 46"/>
            <p:cNvSpPr>
              <a:spLocks noChangeShapeType="1"/>
            </p:cNvSpPr>
            <p:nvPr/>
          </p:nvSpPr>
          <p:spPr bwMode="auto">
            <a:xfrm flipH="1">
              <a:off x="4275" y="1018"/>
              <a:ext cx="55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91" name="Rectangle 47"/>
            <p:cNvSpPr>
              <a:spLocks noChangeArrowheads="1"/>
            </p:cNvSpPr>
            <p:nvPr/>
          </p:nvSpPr>
          <p:spPr bwMode="auto">
            <a:xfrm>
              <a:off x="4193" y="883"/>
              <a:ext cx="65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192" name="Rectangle 48"/>
            <p:cNvSpPr>
              <a:spLocks noChangeArrowheads="1"/>
            </p:cNvSpPr>
            <p:nvPr/>
          </p:nvSpPr>
          <p:spPr bwMode="auto">
            <a:xfrm>
              <a:off x="4202" y="924"/>
              <a:ext cx="49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4594" name="Group 49"/>
          <p:cNvGrpSpPr>
            <a:grpSpLocks/>
          </p:cNvGrpSpPr>
          <p:nvPr/>
        </p:nvGrpSpPr>
        <p:grpSpPr bwMode="auto">
          <a:xfrm>
            <a:off x="5662613" y="3668713"/>
            <a:ext cx="479425" cy="925512"/>
            <a:chOff x="3314" y="1248"/>
            <a:chExt cx="344" cy="694"/>
          </a:xfrm>
        </p:grpSpPr>
        <p:graphicFrame>
          <p:nvGraphicFramePr>
            <p:cNvPr id="24778" name="Object 50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1" name="Clip" r:id="rId9" imgW="1307079" imgH="1083682" progId="MS_ClipArt_Gallery.2">
                    <p:embed/>
                  </p:oleObj>
                </mc:Choice>
                <mc:Fallback>
                  <p:oleObj name="Clip" r:id="rId9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0195" name="Line 51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aphicFrame>
          <p:nvGraphicFramePr>
            <p:cNvPr id="24780" name="Object 52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2" name="Clip" r:id="rId10" imgW="1307079" imgH="1083682" progId="MS_ClipArt_Gallery.2">
                    <p:embed/>
                  </p:oleObj>
                </mc:Choice>
                <mc:Fallback>
                  <p:oleObj name="Clip" r:id="rId10" imgW="1307079" imgH="1083682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0197" name="Line 53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4782" name="Group 54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1030199" name="Oval 55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200" name="Oval 56"/>
              <p:cNvSpPr>
                <a:spLocks noChangeArrowheads="1"/>
              </p:cNvSpPr>
              <p:nvPr/>
            </p:nvSpPr>
            <p:spPr bwMode="auto">
              <a:xfrm>
                <a:off x="3844" y="464"/>
                <a:ext cx="47" cy="4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201" name="Oval 57"/>
              <p:cNvSpPr>
                <a:spLocks noChangeArrowheads="1"/>
              </p:cNvSpPr>
              <p:nvPr/>
            </p:nvSpPr>
            <p:spPr bwMode="auto">
              <a:xfrm>
                <a:off x="3847" y="526"/>
                <a:ext cx="48" cy="4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1030202" name="Line 58"/>
            <p:cNvSpPr>
              <a:spLocks noChangeShapeType="1"/>
            </p:cNvSpPr>
            <p:nvPr/>
          </p:nvSpPr>
          <p:spPr bwMode="auto">
            <a:xfrm>
              <a:off x="3653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aphicFrame>
        <p:nvGraphicFramePr>
          <p:cNvPr id="24595" name="Object 59"/>
          <p:cNvGraphicFramePr>
            <a:graphicFrameLocks noChangeAspect="1"/>
          </p:cNvGraphicFramePr>
          <p:nvPr/>
        </p:nvGraphicFramePr>
        <p:xfrm>
          <a:off x="6530975" y="4678363"/>
          <a:ext cx="417513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" name="Clip" r:id="rId11" imgW="1307079" imgH="1083682" progId="MS_ClipArt_Gallery.2">
                  <p:embed/>
                </p:oleObj>
              </mc:Choice>
              <mc:Fallback>
                <p:oleObj name="Clip" r:id="rId11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975" y="4678363"/>
                        <a:ext cx="417513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6" name="Object 60"/>
          <p:cNvGraphicFramePr>
            <a:graphicFrameLocks noChangeAspect="1"/>
          </p:cNvGraphicFramePr>
          <p:nvPr/>
        </p:nvGraphicFramePr>
        <p:xfrm>
          <a:off x="5916613" y="4667250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" name="Clip" r:id="rId12" imgW="1307079" imgH="1083682" progId="MS_ClipArt_Gallery.2">
                  <p:embed/>
                </p:oleObj>
              </mc:Choice>
              <mc:Fallback>
                <p:oleObj name="Clip" r:id="rId12" imgW="1307079" imgH="1083682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613" y="4667250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205" name="Oval 61"/>
          <p:cNvSpPr>
            <a:spLocks noChangeArrowheads="1"/>
          </p:cNvSpPr>
          <p:nvPr/>
        </p:nvSpPr>
        <p:spPr bwMode="auto">
          <a:xfrm rot="-5400000">
            <a:off x="6333332" y="4771231"/>
            <a:ext cx="63500" cy="6508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06" name="Oval 62"/>
          <p:cNvSpPr>
            <a:spLocks noChangeArrowheads="1"/>
          </p:cNvSpPr>
          <p:nvPr/>
        </p:nvSpPr>
        <p:spPr bwMode="auto">
          <a:xfrm rot="-5400000">
            <a:off x="6418263" y="4768850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07" name="Oval 63"/>
          <p:cNvSpPr>
            <a:spLocks noChangeArrowheads="1"/>
          </p:cNvSpPr>
          <p:nvPr/>
        </p:nvSpPr>
        <p:spPr bwMode="auto">
          <a:xfrm rot="-5400000">
            <a:off x="6496050" y="4773613"/>
            <a:ext cx="61913" cy="6508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08" name="Line 64"/>
          <p:cNvSpPr>
            <a:spLocks noChangeShapeType="1"/>
          </p:cNvSpPr>
          <p:nvPr/>
        </p:nvSpPr>
        <p:spPr bwMode="auto">
          <a:xfrm rot="-5400000">
            <a:off x="6755606" y="4653757"/>
            <a:ext cx="603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09" name="Line 65"/>
          <p:cNvSpPr>
            <a:spLocks noChangeShapeType="1"/>
          </p:cNvSpPr>
          <p:nvPr/>
        </p:nvSpPr>
        <p:spPr bwMode="auto">
          <a:xfrm rot="5400000" flipH="1">
            <a:off x="6129338" y="4645025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10" name="Line 66"/>
          <p:cNvSpPr>
            <a:spLocks noChangeShapeType="1"/>
          </p:cNvSpPr>
          <p:nvPr/>
        </p:nvSpPr>
        <p:spPr bwMode="auto">
          <a:xfrm rot="16200000" flipV="1">
            <a:off x="6476207" y="4306093"/>
            <a:ext cx="0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11" name="Line 67"/>
          <p:cNvSpPr>
            <a:spLocks noChangeShapeType="1"/>
          </p:cNvSpPr>
          <p:nvPr/>
        </p:nvSpPr>
        <p:spPr bwMode="auto">
          <a:xfrm flipV="1">
            <a:off x="6142038" y="4244975"/>
            <a:ext cx="93662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12" name="Line 68"/>
          <p:cNvSpPr>
            <a:spLocks noChangeShapeType="1"/>
          </p:cNvSpPr>
          <p:nvPr/>
        </p:nvSpPr>
        <p:spPr bwMode="auto">
          <a:xfrm>
            <a:off x="6743700" y="4291013"/>
            <a:ext cx="303213" cy="3857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13" name="Line 69"/>
          <p:cNvSpPr>
            <a:spLocks noChangeShapeType="1"/>
          </p:cNvSpPr>
          <p:nvPr/>
        </p:nvSpPr>
        <p:spPr bwMode="auto">
          <a:xfrm flipH="1">
            <a:off x="7539038" y="4287838"/>
            <a:ext cx="279400" cy="392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aphicFrame>
        <p:nvGraphicFramePr>
          <p:cNvPr id="24606" name="Object 70"/>
          <p:cNvGraphicFramePr>
            <a:graphicFrameLocks noChangeAspect="1"/>
          </p:cNvGraphicFramePr>
          <p:nvPr/>
        </p:nvGraphicFramePr>
        <p:xfrm>
          <a:off x="7716838" y="3840163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" name="Clip" r:id="rId13" imgW="983255" imgH="1207724" progId="MS_ClipArt_Gallery.2">
                  <p:embed/>
                </p:oleObj>
              </mc:Choice>
              <mc:Fallback>
                <p:oleObj name="Clip" r:id="rId13" imgW="983255" imgH="1207724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6838" y="3840163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7" name="Object 71"/>
          <p:cNvGraphicFramePr>
            <a:graphicFrameLocks noChangeAspect="1"/>
          </p:cNvGraphicFramePr>
          <p:nvPr/>
        </p:nvGraphicFramePr>
        <p:xfrm>
          <a:off x="6380163" y="3921125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" name="Clip" r:id="rId15" imgW="983255" imgH="1207724" progId="MS_ClipArt_Gallery.2">
                  <p:embed/>
                </p:oleObj>
              </mc:Choice>
              <mc:Fallback>
                <p:oleObj name="Clip" r:id="rId15" imgW="983255" imgH="1207724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0163" y="3921125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216" name="Freeform 72"/>
          <p:cNvSpPr>
            <a:spLocks/>
          </p:cNvSpPr>
          <p:nvPr/>
        </p:nvSpPr>
        <p:spPr bwMode="auto">
          <a:xfrm>
            <a:off x="6461125" y="3695700"/>
            <a:ext cx="1354138" cy="304800"/>
          </a:xfrm>
          <a:custGeom>
            <a:avLst/>
            <a:gdLst>
              <a:gd name="T0" fmla="*/ 0 w 972"/>
              <a:gd name="T1" fmla="*/ 228 h 228"/>
              <a:gd name="T2" fmla="*/ 432 w 972"/>
              <a:gd name="T3" fmla="*/ 9 h 228"/>
              <a:gd name="T4" fmla="*/ 972 w 972"/>
              <a:gd name="T5" fmla="*/ 171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24609" name="Group 73"/>
          <p:cNvGrpSpPr>
            <a:grpSpLocks/>
          </p:cNvGrpSpPr>
          <p:nvPr/>
        </p:nvGrpSpPr>
        <p:grpSpPr bwMode="auto">
          <a:xfrm>
            <a:off x="6727825" y="5118100"/>
            <a:ext cx="406400" cy="427038"/>
            <a:chOff x="2870" y="1518"/>
            <a:chExt cx="292" cy="320"/>
          </a:xfrm>
        </p:grpSpPr>
        <p:graphicFrame>
          <p:nvGraphicFramePr>
            <p:cNvPr id="24776" name="Object 74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7" name="Clip" r:id="rId16" imgW="826793" imgH="840481" progId="MS_ClipArt_Gallery.2">
                    <p:embed/>
                  </p:oleObj>
                </mc:Choice>
                <mc:Fallback>
                  <p:oleObj name="Clip" r:id="rId16" imgW="826793" imgH="84048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777" name="Object 75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" name="Clip" r:id="rId18" imgW="1268227" imgH="1200237" progId="MS_ClipArt_Gallery.2">
                    <p:embed/>
                  </p:oleObj>
                </mc:Choice>
                <mc:Fallback>
                  <p:oleObj name="Clip" r:id="rId18" imgW="1268227" imgH="1200237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10" name="Group 76"/>
          <p:cNvGrpSpPr>
            <a:grpSpLocks/>
          </p:cNvGrpSpPr>
          <p:nvPr/>
        </p:nvGrpSpPr>
        <p:grpSpPr bwMode="auto">
          <a:xfrm>
            <a:off x="7505700" y="5149850"/>
            <a:ext cx="406400" cy="427038"/>
            <a:chOff x="2870" y="1518"/>
            <a:chExt cx="292" cy="320"/>
          </a:xfrm>
        </p:grpSpPr>
        <p:graphicFrame>
          <p:nvGraphicFramePr>
            <p:cNvPr id="24774" name="Object 77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" name="Clip" r:id="rId20" imgW="826793" imgH="840481" progId="MS_ClipArt_Gallery.2">
                    <p:embed/>
                  </p:oleObj>
                </mc:Choice>
                <mc:Fallback>
                  <p:oleObj name="Clip" r:id="rId20" imgW="826793" imgH="84048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775" name="Object 78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" name="Clip" r:id="rId21" imgW="1268227" imgH="1200237" progId="MS_ClipArt_Gallery.2">
                    <p:embed/>
                  </p:oleObj>
                </mc:Choice>
                <mc:Fallback>
                  <p:oleObj name="Clip" r:id="rId21" imgW="1268227" imgH="1200237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11" name="Group 79"/>
          <p:cNvGrpSpPr>
            <a:grpSpLocks/>
          </p:cNvGrpSpPr>
          <p:nvPr/>
        </p:nvGrpSpPr>
        <p:grpSpPr bwMode="auto">
          <a:xfrm>
            <a:off x="7091363" y="4865688"/>
            <a:ext cx="379412" cy="376237"/>
            <a:chOff x="4733" y="2082"/>
            <a:chExt cx="272" cy="282"/>
          </a:xfrm>
        </p:grpSpPr>
        <p:graphicFrame>
          <p:nvGraphicFramePr>
            <p:cNvPr id="24772" name="Object 80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1" name="Clip" r:id="rId22" imgW="826793" imgH="840481" progId="MS_ClipArt_Gallery.2">
                    <p:embed/>
                  </p:oleObj>
                </mc:Choice>
                <mc:Fallback>
                  <p:oleObj name="Clip" r:id="rId22" imgW="826793" imgH="84048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0225" name="Rectangle 81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030226" name="Line 82"/>
          <p:cNvSpPr>
            <a:spLocks noChangeShapeType="1"/>
          </p:cNvSpPr>
          <p:nvPr/>
        </p:nvSpPr>
        <p:spPr bwMode="auto">
          <a:xfrm>
            <a:off x="7397750" y="476885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24613" name="Group 83"/>
          <p:cNvGrpSpPr>
            <a:grpSpLocks/>
          </p:cNvGrpSpPr>
          <p:nvPr/>
        </p:nvGrpSpPr>
        <p:grpSpPr bwMode="auto">
          <a:xfrm>
            <a:off x="8118475" y="4192588"/>
            <a:ext cx="207963" cy="409575"/>
            <a:chOff x="4180" y="783"/>
            <a:chExt cx="150" cy="307"/>
          </a:xfrm>
        </p:grpSpPr>
        <p:sp>
          <p:nvSpPr>
            <p:cNvPr id="1030228" name="AutoShape 8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29" name="Rectangle 85"/>
            <p:cNvSpPr>
              <a:spLocks noChangeArrowheads="1"/>
            </p:cNvSpPr>
            <p:nvPr/>
          </p:nvSpPr>
          <p:spPr bwMode="auto">
            <a:xfrm>
              <a:off x="4256" y="785"/>
              <a:ext cx="71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30" name="Rectangle 8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31" name="AutoShape 8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32" name="Line 8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33" name="Line 8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34" name="Rectangle 9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35" name="Rectangle 91"/>
            <p:cNvSpPr>
              <a:spLocks noChangeArrowheads="1"/>
            </p:cNvSpPr>
            <p:nvPr/>
          </p:nvSpPr>
          <p:spPr bwMode="auto">
            <a:xfrm>
              <a:off x="4202" y="923"/>
              <a:ext cx="48" cy="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4614" name="Group 92"/>
          <p:cNvGrpSpPr>
            <a:grpSpLocks/>
          </p:cNvGrpSpPr>
          <p:nvPr/>
        </p:nvGrpSpPr>
        <p:grpSpPr bwMode="auto">
          <a:xfrm>
            <a:off x="8105775" y="4637088"/>
            <a:ext cx="207963" cy="409575"/>
            <a:chOff x="4180" y="783"/>
            <a:chExt cx="150" cy="307"/>
          </a:xfrm>
        </p:grpSpPr>
        <p:sp>
          <p:nvSpPr>
            <p:cNvPr id="1030237" name="AutoShape 9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38" name="Rectangle 94"/>
            <p:cNvSpPr>
              <a:spLocks noChangeArrowheads="1"/>
            </p:cNvSpPr>
            <p:nvPr/>
          </p:nvSpPr>
          <p:spPr bwMode="auto">
            <a:xfrm>
              <a:off x="4256" y="785"/>
              <a:ext cx="71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39" name="Rectangle 9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40" name="AutoShape 9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41" name="Line 9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42" name="Line 9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43" name="Rectangle 9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0244" name="Rectangle 100"/>
            <p:cNvSpPr>
              <a:spLocks noChangeArrowheads="1"/>
            </p:cNvSpPr>
            <p:nvPr/>
          </p:nvSpPr>
          <p:spPr bwMode="auto">
            <a:xfrm>
              <a:off x="4202" y="923"/>
              <a:ext cx="48" cy="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030245" name="Line 101"/>
          <p:cNvSpPr>
            <a:spLocks noChangeShapeType="1"/>
          </p:cNvSpPr>
          <p:nvPr/>
        </p:nvSpPr>
        <p:spPr bwMode="auto">
          <a:xfrm rot="5400000" flipH="1">
            <a:off x="7731919" y="4566444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46" name="Line 102"/>
          <p:cNvSpPr>
            <a:spLocks noChangeShapeType="1"/>
          </p:cNvSpPr>
          <p:nvPr/>
        </p:nvSpPr>
        <p:spPr bwMode="auto">
          <a:xfrm rot="-5400000">
            <a:off x="8085932" y="4818856"/>
            <a:ext cx="0" cy="103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47" name="Line 103"/>
          <p:cNvSpPr>
            <a:spLocks noChangeShapeType="1"/>
          </p:cNvSpPr>
          <p:nvPr/>
        </p:nvSpPr>
        <p:spPr bwMode="auto">
          <a:xfrm rot="-5400000">
            <a:off x="8075613" y="4349750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48" name="Line 104"/>
          <p:cNvSpPr>
            <a:spLocks noChangeShapeType="1"/>
          </p:cNvSpPr>
          <p:nvPr/>
        </p:nvSpPr>
        <p:spPr bwMode="auto">
          <a:xfrm flipV="1">
            <a:off x="6754813" y="2490788"/>
            <a:ext cx="458787" cy="207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49" name="Line 105"/>
          <p:cNvSpPr>
            <a:spLocks noChangeShapeType="1"/>
          </p:cNvSpPr>
          <p:nvPr/>
        </p:nvSpPr>
        <p:spPr bwMode="auto">
          <a:xfrm>
            <a:off x="7689850" y="2474913"/>
            <a:ext cx="485775" cy="207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50" name="Line 106"/>
          <p:cNvSpPr>
            <a:spLocks noChangeShapeType="1"/>
          </p:cNvSpPr>
          <p:nvPr/>
        </p:nvSpPr>
        <p:spPr bwMode="auto">
          <a:xfrm flipH="1">
            <a:off x="8208963" y="2811463"/>
            <a:ext cx="241300" cy="6810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51" name="Line 107"/>
          <p:cNvSpPr>
            <a:spLocks noChangeShapeType="1"/>
          </p:cNvSpPr>
          <p:nvPr/>
        </p:nvSpPr>
        <p:spPr bwMode="auto">
          <a:xfrm>
            <a:off x="7439025" y="2587625"/>
            <a:ext cx="0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52" name="Line 108"/>
          <p:cNvSpPr>
            <a:spLocks noChangeShapeType="1"/>
          </p:cNvSpPr>
          <p:nvPr/>
        </p:nvSpPr>
        <p:spPr bwMode="auto">
          <a:xfrm>
            <a:off x="7464425" y="3235325"/>
            <a:ext cx="534988" cy="368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53" name="Line 109"/>
          <p:cNvSpPr>
            <a:spLocks noChangeShapeType="1"/>
          </p:cNvSpPr>
          <p:nvPr/>
        </p:nvSpPr>
        <p:spPr bwMode="auto">
          <a:xfrm flipH="1">
            <a:off x="7924800" y="3700463"/>
            <a:ext cx="266700" cy="3603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54" name="Line 110"/>
          <p:cNvSpPr>
            <a:spLocks noChangeShapeType="1"/>
          </p:cNvSpPr>
          <p:nvPr/>
        </p:nvSpPr>
        <p:spPr bwMode="auto">
          <a:xfrm flipH="1">
            <a:off x="7697788" y="2779713"/>
            <a:ext cx="560387" cy="384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55" name="Line 111"/>
          <p:cNvSpPr>
            <a:spLocks noChangeShapeType="1"/>
          </p:cNvSpPr>
          <p:nvPr/>
        </p:nvSpPr>
        <p:spPr bwMode="auto">
          <a:xfrm flipH="1">
            <a:off x="7707313" y="2219325"/>
            <a:ext cx="350837" cy="255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0256" name="Line 112"/>
          <p:cNvSpPr>
            <a:spLocks noChangeShapeType="1"/>
          </p:cNvSpPr>
          <p:nvPr/>
        </p:nvSpPr>
        <p:spPr bwMode="auto">
          <a:xfrm flipH="1">
            <a:off x="8424863" y="2395538"/>
            <a:ext cx="201612" cy="1762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24627" name="Group 113"/>
          <p:cNvGrpSpPr>
            <a:grpSpLocks/>
          </p:cNvGrpSpPr>
          <p:nvPr/>
        </p:nvGrpSpPr>
        <p:grpSpPr bwMode="auto">
          <a:xfrm>
            <a:off x="7493000" y="4043363"/>
            <a:ext cx="671513" cy="387350"/>
            <a:chOff x="3955" y="387"/>
            <a:chExt cx="423" cy="244"/>
          </a:xfrm>
        </p:grpSpPr>
        <p:sp>
          <p:nvSpPr>
            <p:cNvPr id="1030258" name="Freeform 114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4742" name="Group 115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0260" name="Oval 116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261" name="Line 11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262" name="Line 11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263" name="Rectangle 11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030264" name="Oval 12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4748" name="Group 12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0266" name="Line 12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267" name="Line 123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268" name="Line 12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4749" name="Group 12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0270" name="Line 12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271" name="Line 12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272" name="Line 12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grpSp>
        <p:nvGrpSpPr>
          <p:cNvPr id="24628" name="Group 129"/>
          <p:cNvGrpSpPr>
            <a:grpSpLocks/>
          </p:cNvGrpSpPr>
          <p:nvPr/>
        </p:nvGrpSpPr>
        <p:grpSpPr bwMode="auto">
          <a:xfrm>
            <a:off x="7845425" y="3386138"/>
            <a:ext cx="671513" cy="387350"/>
            <a:chOff x="3955" y="387"/>
            <a:chExt cx="423" cy="244"/>
          </a:xfrm>
        </p:grpSpPr>
        <p:sp>
          <p:nvSpPr>
            <p:cNvPr id="1030274" name="Freeform 130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4727" name="Group 131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0276" name="Oval 132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277" name="Line 13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278" name="Line 13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279" name="Rectangle 13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030280" name="Oval 13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4733" name="Group 13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0282" name="Line 13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283" name="Line 139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284" name="Line 14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4734" name="Group 14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0286" name="Line 14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287" name="Line 1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288" name="Line 14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grpSp>
        <p:nvGrpSpPr>
          <p:cNvPr id="24629" name="Group 145"/>
          <p:cNvGrpSpPr>
            <a:grpSpLocks/>
          </p:cNvGrpSpPr>
          <p:nvPr/>
        </p:nvGrpSpPr>
        <p:grpSpPr bwMode="auto">
          <a:xfrm>
            <a:off x="7197725" y="2938463"/>
            <a:ext cx="671513" cy="387350"/>
            <a:chOff x="3955" y="387"/>
            <a:chExt cx="423" cy="244"/>
          </a:xfrm>
        </p:grpSpPr>
        <p:sp>
          <p:nvSpPr>
            <p:cNvPr id="1030290" name="Freeform 146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4712" name="Group 147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0292" name="Oval 148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293" name="Line 14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294" name="Line 15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295" name="Rectangle 15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030296" name="Oval 15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4718" name="Group 15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0298" name="Line 15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299" name="Line 155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00" name="Line 15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4719" name="Group 15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0302" name="Line 15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03" name="Line 15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04" name="Line 16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grpSp>
        <p:nvGrpSpPr>
          <p:cNvPr id="24630" name="Group 161"/>
          <p:cNvGrpSpPr>
            <a:grpSpLocks/>
          </p:cNvGrpSpPr>
          <p:nvPr/>
        </p:nvGrpSpPr>
        <p:grpSpPr bwMode="auto">
          <a:xfrm>
            <a:off x="8016875" y="2462213"/>
            <a:ext cx="671513" cy="387350"/>
            <a:chOff x="3955" y="387"/>
            <a:chExt cx="423" cy="244"/>
          </a:xfrm>
        </p:grpSpPr>
        <p:sp>
          <p:nvSpPr>
            <p:cNvPr id="1030306" name="Freeform 162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4697" name="Group 163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0308" name="Oval 164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09" name="Line 16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10" name="Line 1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11" name="Rectangle 16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030312" name="Oval 1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4703" name="Group 1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0314" name="Line 1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15" name="Line 171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16" name="Line 1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4704" name="Group 1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0318" name="Line 1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19" name="Line 1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20" name="Line 1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grpSp>
        <p:nvGrpSpPr>
          <p:cNvPr id="24631" name="Group 177"/>
          <p:cNvGrpSpPr>
            <a:grpSpLocks/>
          </p:cNvGrpSpPr>
          <p:nvPr/>
        </p:nvGrpSpPr>
        <p:grpSpPr bwMode="auto">
          <a:xfrm>
            <a:off x="7112000" y="2262188"/>
            <a:ext cx="671513" cy="387350"/>
            <a:chOff x="3955" y="387"/>
            <a:chExt cx="423" cy="244"/>
          </a:xfrm>
        </p:grpSpPr>
        <p:sp>
          <p:nvSpPr>
            <p:cNvPr id="1030322" name="Freeform 178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4682" name="Group 179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0324" name="Oval 180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25" name="Line 18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26" name="Line 18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27" name="Rectangle 18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030328" name="Oval 18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4688" name="Group 18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0330" name="Line 18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31" name="Line 187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32" name="Line 18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4689" name="Group 18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0334" name="Line 19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35" name="Line 19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36" name="Line 19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grpSp>
        <p:nvGrpSpPr>
          <p:cNvPr id="24632" name="Group 193"/>
          <p:cNvGrpSpPr>
            <a:grpSpLocks/>
          </p:cNvGrpSpPr>
          <p:nvPr/>
        </p:nvGrpSpPr>
        <p:grpSpPr bwMode="auto">
          <a:xfrm>
            <a:off x="6169025" y="2471738"/>
            <a:ext cx="671513" cy="387350"/>
            <a:chOff x="3955" y="387"/>
            <a:chExt cx="423" cy="244"/>
          </a:xfrm>
        </p:grpSpPr>
        <p:sp>
          <p:nvSpPr>
            <p:cNvPr id="1030338" name="Freeform 194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4667" name="Group 195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0340" name="Oval 196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41" name="Line 19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42" name="Line 19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43" name="Rectangle 19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030344" name="Oval 20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4673" name="Group 20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0346" name="Line 20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47" name="Line 203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48" name="Line 20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4674" name="Group 20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0350" name="Line 20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51" name="Line 20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52" name="Line 20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grpSp>
        <p:nvGrpSpPr>
          <p:cNvPr id="24633" name="Group 209"/>
          <p:cNvGrpSpPr>
            <a:grpSpLocks/>
          </p:cNvGrpSpPr>
          <p:nvPr/>
        </p:nvGrpSpPr>
        <p:grpSpPr bwMode="auto">
          <a:xfrm>
            <a:off x="6149975" y="4129088"/>
            <a:ext cx="671513" cy="387350"/>
            <a:chOff x="3955" y="387"/>
            <a:chExt cx="423" cy="244"/>
          </a:xfrm>
        </p:grpSpPr>
        <p:sp>
          <p:nvSpPr>
            <p:cNvPr id="1030354" name="Freeform 210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4652" name="Group 211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0356" name="Oval 212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57" name="Line 21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58" name="Line 21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59" name="Rectangle 21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030360" name="Oval 21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4658" name="Group 21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0362" name="Line 21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63" name="Line 219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64" name="Line 22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4659" name="Group 22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0366" name="Line 22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67" name="Line 22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68" name="Line 22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grpSp>
        <p:nvGrpSpPr>
          <p:cNvPr id="24634" name="Group 225"/>
          <p:cNvGrpSpPr>
            <a:grpSpLocks/>
          </p:cNvGrpSpPr>
          <p:nvPr/>
        </p:nvGrpSpPr>
        <p:grpSpPr bwMode="auto">
          <a:xfrm>
            <a:off x="6959600" y="4471988"/>
            <a:ext cx="671513" cy="387350"/>
            <a:chOff x="3955" y="387"/>
            <a:chExt cx="423" cy="244"/>
          </a:xfrm>
        </p:grpSpPr>
        <p:sp>
          <p:nvSpPr>
            <p:cNvPr id="1030370" name="Freeform 226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24637" name="Group 227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1030372" name="Oval 228"/>
              <p:cNvSpPr>
                <a:spLocks noChangeArrowheads="1"/>
              </p:cNvSpPr>
              <p:nvPr/>
            </p:nvSpPr>
            <p:spPr bwMode="auto">
              <a:xfrm>
                <a:off x="3603" y="298"/>
                <a:ext cx="357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73" name="Line 229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74" name="Line 23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030375" name="Rectangle 23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030376" name="Oval 23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24643" name="Group 23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1030378" name="Line 23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79" name="Line 235"/>
                <p:cNvSpPr>
                  <a:spLocks noChangeShapeType="1"/>
                </p:cNvSpPr>
                <p:nvPr/>
              </p:nvSpPr>
              <p:spPr bwMode="auto">
                <a:xfrm>
                  <a:off x="2944" y="943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80" name="Line 23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4644" name="Group 23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1030382" name="Line 23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83" name="Line 23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30384" name="Line 24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1030385" name="Line 241"/>
          <p:cNvSpPr>
            <a:spLocks noChangeShapeType="1"/>
          </p:cNvSpPr>
          <p:nvPr/>
        </p:nvSpPr>
        <p:spPr bwMode="auto">
          <a:xfrm flipV="1">
            <a:off x="6481763" y="4459288"/>
            <a:ext cx="1587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73604" y="5744844"/>
            <a:ext cx="277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Kurose &amp; Ross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Layering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 smtClean="0"/>
              <a:t>Arranging functionality in a hierarchical manner</a:t>
            </a:r>
          </a:p>
          <a:p>
            <a:r>
              <a:rPr lang="en-US" dirty="0"/>
              <a:t>L</a:t>
            </a:r>
            <a:r>
              <a:rPr lang="en-US" dirty="0" smtClean="0"/>
              <a:t>ower layers provide functions and services that support the functions and services of higher layers</a:t>
            </a:r>
          </a:p>
          <a:p>
            <a:pPr lvl="1"/>
            <a:r>
              <a:rPr lang="en-US" dirty="0" smtClean="0"/>
              <a:t>Later: How we create and process packets</a:t>
            </a:r>
          </a:p>
          <a:p>
            <a:pPr eaLnBrk="1" hangingPunct="1"/>
            <a:r>
              <a:rPr lang="en-US" dirty="0" smtClean="0"/>
              <a:t>Example (corporate)</a:t>
            </a:r>
          </a:p>
          <a:p>
            <a:pPr lvl="1" eaLnBrk="1" hangingPunct="1"/>
            <a:r>
              <a:rPr lang="en-US" dirty="0" smtClean="0"/>
              <a:t>VPs help CEOs reach their goals</a:t>
            </a:r>
          </a:p>
          <a:p>
            <a:pPr lvl="1" eaLnBrk="1" hangingPunct="1"/>
            <a:r>
              <a:rPr lang="en-US" dirty="0" smtClean="0"/>
              <a:t>Managers help VPs reach their goals</a:t>
            </a:r>
          </a:p>
          <a:p>
            <a:pPr lvl="1" eaLnBrk="1" hangingPunct="1"/>
            <a:r>
              <a:rPr lang="en-US" dirty="0" smtClean="0"/>
              <a:t>Workers work with tools and machines help managers reach their goals</a:t>
            </a:r>
          </a:p>
          <a:p>
            <a:r>
              <a:rPr lang="en-US" dirty="0" smtClean="0"/>
              <a:t>We will see that there are so called “protocol layers” in computer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2C1DEA-FA26-4ADB-900D-99715FAD5CE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5826" y="145528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5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Layering examples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Example (software)</a:t>
            </a:r>
          </a:p>
          <a:p>
            <a:pPr lvl="1" eaLnBrk="1" hangingPunct="1"/>
            <a:r>
              <a:rPr lang="en-US" sz="2400" dirty="0"/>
              <a:t>C</a:t>
            </a:r>
            <a:r>
              <a:rPr lang="en-US" sz="2400" dirty="0" smtClean="0"/>
              <a:t>omputer applications delegate many tasks to operating systems</a:t>
            </a:r>
            <a:endParaRPr lang="en-US" sz="2400" dirty="0"/>
          </a:p>
          <a:p>
            <a:pPr lvl="1" eaLnBrk="1" hangingPunct="1"/>
            <a:r>
              <a:rPr lang="en-US" sz="2400" dirty="0" smtClean="0"/>
              <a:t>Operating systems delegate tasks to “drivers” for execution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2C1DEA-FA26-4ADB-900D-99715FAD5CE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7653" name="Picture 4" descr="Layer_Business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199" y="1600197"/>
            <a:ext cx="1554480" cy="474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6" descr="Layer_Softwa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79920" y="1600197"/>
            <a:ext cx="1554480" cy="444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05826" y="145528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005346" y="4617202"/>
            <a:ext cx="3359966" cy="7144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Revisit layering this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Layering in packet switched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/>
              <a:buChar char="•"/>
            </a:pPr>
            <a:r>
              <a:rPr lang="en-US" dirty="0" smtClean="0"/>
              <a:t>Figure from </a:t>
            </a:r>
            <a:r>
              <a:rPr lang="en-US" dirty="0" err="1" smtClean="0"/>
              <a:t>Agrawal</a:t>
            </a:r>
            <a:r>
              <a:rPr lang="en-US" dirty="0" smtClean="0"/>
              <a:t> shows a simplified view of layering</a:t>
            </a:r>
          </a:p>
          <a:p>
            <a:pPr marL="571500" indent="-571500">
              <a:buFont typeface="Arial"/>
              <a:buChar char="•"/>
            </a:pPr>
            <a:r>
              <a:rPr lang="en-US" dirty="0" smtClean="0"/>
              <a:t>We will use this figure occasionally to put things in context</a:t>
            </a:r>
            <a:endParaRPr lang="en-US" dirty="0"/>
          </a:p>
        </p:txBody>
      </p:sp>
      <p:pic>
        <p:nvPicPr>
          <p:cNvPr id="4" name="Picture 3" descr="Apps_Layers_Medium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6137" y="1327131"/>
            <a:ext cx="4358811" cy="494185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681248" y="2502897"/>
            <a:ext cx="1441875" cy="5424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794926" y="5100347"/>
            <a:ext cx="1582617" cy="54242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Protocol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72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loud 73"/>
          <p:cNvSpPr/>
          <p:nvPr/>
        </p:nvSpPr>
        <p:spPr>
          <a:xfrm>
            <a:off x="5989189" y="4007903"/>
            <a:ext cx="1514775" cy="850514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571500" indent="-571500">
              <a:buFont typeface="Arial"/>
              <a:buChar char="•"/>
            </a:pPr>
            <a:r>
              <a:rPr lang="en-US" dirty="0" smtClean="0"/>
              <a:t>Software programs run as </a:t>
            </a:r>
            <a:r>
              <a:rPr lang="en-US" b="1" dirty="0" smtClean="0"/>
              <a:t>processes</a:t>
            </a:r>
            <a:r>
              <a:rPr lang="en-US" dirty="0" smtClean="0"/>
              <a:t> in an operating system</a:t>
            </a:r>
          </a:p>
          <a:p>
            <a:pPr marL="571500" indent="-571500">
              <a:buFont typeface="Arial"/>
              <a:buChar char="•"/>
            </a:pPr>
            <a:r>
              <a:rPr lang="en-US" dirty="0" smtClean="0"/>
              <a:t>In Unix like operating systems (Mac OSX or Linux) you can use the </a:t>
            </a:r>
            <a:r>
              <a:rPr lang="en-US" sz="2800" dirty="0" err="1" smtClean="0">
                <a:latin typeface="Monaco"/>
                <a:cs typeface="Monaco"/>
              </a:rPr>
              <a:t>ps</a:t>
            </a:r>
            <a:r>
              <a:rPr lang="en-US" dirty="0" smtClean="0"/>
              <a:t> command (process status) to list the processes</a:t>
            </a:r>
          </a:p>
          <a:p>
            <a:pPr marL="571500" indent="-571500">
              <a:buFont typeface="Arial"/>
              <a:buChar char="•"/>
            </a:pPr>
            <a:r>
              <a:rPr lang="en-US" dirty="0" smtClean="0"/>
              <a:t>In Windows, you can use the task manager to look at the processes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5290535" y="5096234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42" name="Group 10"/>
          <p:cNvGrpSpPr>
            <a:grpSpLocks/>
          </p:cNvGrpSpPr>
          <p:nvPr/>
        </p:nvGrpSpPr>
        <p:grpSpPr bwMode="auto">
          <a:xfrm>
            <a:off x="4611085" y="3068997"/>
            <a:ext cx="1062038" cy="560388"/>
            <a:chOff x="3046" y="1508"/>
            <a:chExt cx="669" cy="353"/>
          </a:xfrm>
        </p:grpSpPr>
        <p:sp>
          <p:nvSpPr>
            <p:cNvPr id="50" name="Oval 8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3121" y="1578"/>
              <a:ext cx="51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latin typeface="Calibri"/>
                  <a:cs typeface="Calibri"/>
                </a:rPr>
                <a:t>process</a:t>
              </a:r>
            </a:p>
          </p:txBody>
        </p:sp>
      </p:grpSp>
      <p:grpSp>
        <p:nvGrpSpPr>
          <p:cNvPr id="43" name="Group 17"/>
          <p:cNvGrpSpPr>
            <a:grpSpLocks/>
          </p:cNvGrpSpPr>
          <p:nvPr/>
        </p:nvGrpSpPr>
        <p:grpSpPr bwMode="auto">
          <a:xfrm>
            <a:off x="4636485" y="3897672"/>
            <a:ext cx="960438" cy="1000125"/>
            <a:chOff x="3072" y="3300"/>
            <a:chExt cx="605" cy="630"/>
          </a:xfrm>
        </p:grpSpPr>
        <p:sp>
          <p:nvSpPr>
            <p:cNvPr id="48" name="Rectangle 15"/>
            <p:cNvSpPr>
              <a:spLocks noChangeArrowheads="1"/>
            </p:cNvSpPr>
            <p:nvPr/>
          </p:nvSpPr>
          <p:spPr bwMode="auto">
            <a:xfrm>
              <a:off x="3084" y="3300"/>
              <a:ext cx="593" cy="6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3072" y="3339"/>
              <a:ext cx="58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latin typeface="Calibri"/>
                  <a:cs typeface="Calibri"/>
                </a:rPr>
                <a:t>TCP with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latin typeface="Calibri"/>
                  <a:cs typeface="Calibri"/>
                </a:rPr>
                <a:t>buffers,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latin typeface="Calibri"/>
                  <a:cs typeface="Calibri"/>
                </a:rPr>
                <a:t>variables</a:t>
              </a:r>
            </a:p>
          </p:txBody>
        </p:sp>
      </p:grpSp>
      <p:sp>
        <p:nvSpPr>
          <p:cNvPr id="44" name="Rectangle 18"/>
          <p:cNvSpPr>
            <a:spLocks noChangeArrowheads="1"/>
          </p:cNvSpPr>
          <p:nvPr/>
        </p:nvSpPr>
        <p:spPr bwMode="auto">
          <a:xfrm>
            <a:off x="4803173" y="3594459"/>
            <a:ext cx="658813" cy="3286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latin typeface="Calibri"/>
                <a:cs typeface="Calibri"/>
              </a:rPr>
              <a:t>socket</a:t>
            </a:r>
          </a:p>
        </p:txBody>
      </p:sp>
      <p:sp>
        <p:nvSpPr>
          <p:cNvPr id="45" name="Line 33"/>
          <p:cNvSpPr>
            <a:spLocks noChangeShapeType="1"/>
          </p:cNvSpPr>
          <p:nvPr/>
        </p:nvSpPr>
        <p:spPr bwMode="auto">
          <a:xfrm flipV="1">
            <a:off x="5131785" y="3446822"/>
            <a:ext cx="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35"/>
          <p:cNvSpPr>
            <a:spLocks noChangeShapeType="1"/>
          </p:cNvSpPr>
          <p:nvPr/>
        </p:nvSpPr>
        <p:spPr bwMode="auto">
          <a:xfrm>
            <a:off x="5144485" y="3862747"/>
            <a:ext cx="0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Text Box 36"/>
          <p:cNvSpPr txBox="1">
            <a:spLocks noChangeArrowheads="1"/>
          </p:cNvSpPr>
          <p:nvPr/>
        </p:nvSpPr>
        <p:spPr bwMode="auto">
          <a:xfrm>
            <a:off x="4761898" y="1946634"/>
            <a:ext cx="77628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latin typeface="Calibri"/>
                <a:cs typeface="Calibri"/>
              </a:rPr>
              <a:t>host 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latin typeface="Calibri"/>
                <a:cs typeface="Calibri"/>
              </a:rPr>
              <a:t>server</a:t>
            </a:r>
          </a:p>
        </p:txBody>
      </p:sp>
      <p:sp>
        <p:nvSpPr>
          <p:cNvPr id="53" name="Text Box 39"/>
          <p:cNvSpPr txBox="1">
            <a:spLocks noChangeArrowheads="1"/>
          </p:cNvSpPr>
          <p:nvPr/>
        </p:nvSpPr>
        <p:spPr bwMode="auto">
          <a:xfrm>
            <a:off x="8448073" y="5075597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5" name="Group 41"/>
          <p:cNvGrpSpPr>
            <a:grpSpLocks/>
          </p:cNvGrpSpPr>
          <p:nvPr/>
        </p:nvGrpSpPr>
        <p:grpSpPr bwMode="auto">
          <a:xfrm>
            <a:off x="7768623" y="3048360"/>
            <a:ext cx="1062037" cy="560388"/>
            <a:chOff x="3046" y="1508"/>
            <a:chExt cx="669" cy="353"/>
          </a:xfrm>
        </p:grpSpPr>
        <p:sp>
          <p:nvSpPr>
            <p:cNvPr id="63" name="Oval 42"/>
            <p:cNvSpPr>
              <a:spLocks noChangeArrowheads="1"/>
            </p:cNvSpPr>
            <p:nvPr/>
          </p:nvSpPr>
          <p:spPr bwMode="auto">
            <a:xfrm>
              <a:off x="3046" y="1508"/>
              <a:ext cx="669" cy="3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4" name="Text Box 43"/>
            <p:cNvSpPr txBox="1">
              <a:spLocks noChangeArrowheads="1"/>
            </p:cNvSpPr>
            <p:nvPr/>
          </p:nvSpPr>
          <p:spPr bwMode="auto">
            <a:xfrm>
              <a:off x="3121" y="1578"/>
              <a:ext cx="51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latin typeface="Calibri"/>
                  <a:cs typeface="Calibri"/>
                </a:rPr>
                <a:t>process</a:t>
              </a:r>
            </a:p>
          </p:txBody>
        </p:sp>
      </p:grpSp>
      <p:grpSp>
        <p:nvGrpSpPr>
          <p:cNvPr id="56" name="Group 44"/>
          <p:cNvGrpSpPr>
            <a:grpSpLocks/>
          </p:cNvGrpSpPr>
          <p:nvPr/>
        </p:nvGrpSpPr>
        <p:grpSpPr bwMode="auto">
          <a:xfrm>
            <a:off x="7794023" y="3877035"/>
            <a:ext cx="960437" cy="1000125"/>
            <a:chOff x="3072" y="3300"/>
            <a:chExt cx="605" cy="630"/>
          </a:xfrm>
        </p:grpSpPr>
        <p:sp>
          <p:nvSpPr>
            <p:cNvPr id="61" name="Rectangle 45"/>
            <p:cNvSpPr>
              <a:spLocks noChangeArrowheads="1"/>
            </p:cNvSpPr>
            <p:nvPr/>
          </p:nvSpPr>
          <p:spPr bwMode="auto">
            <a:xfrm>
              <a:off x="3084" y="3300"/>
              <a:ext cx="593" cy="6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2" name="Text Box 46"/>
            <p:cNvSpPr txBox="1">
              <a:spLocks noChangeArrowheads="1"/>
            </p:cNvSpPr>
            <p:nvPr/>
          </p:nvSpPr>
          <p:spPr bwMode="auto">
            <a:xfrm>
              <a:off x="3072" y="3339"/>
              <a:ext cx="58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latin typeface="Calibri"/>
                  <a:cs typeface="Calibri"/>
                </a:rPr>
                <a:t>TCP with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latin typeface="Calibri"/>
                  <a:cs typeface="Calibri"/>
                </a:rPr>
                <a:t>buffers,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latin typeface="Calibri"/>
                  <a:cs typeface="Calibri"/>
                </a:rPr>
                <a:t>variables</a:t>
              </a:r>
            </a:p>
          </p:txBody>
        </p:sp>
      </p:grpSp>
      <p:sp>
        <p:nvSpPr>
          <p:cNvPr id="57" name="Rectangle 47"/>
          <p:cNvSpPr>
            <a:spLocks noChangeArrowheads="1"/>
          </p:cNvSpPr>
          <p:nvPr/>
        </p:nvSpPr>
        <p:spPr bwMode="auto">
          <a:xfrm>
            <a:off x="7960710" y="3573822"/>
            <a:ext cx="658812" cy="3286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latin typeface="Calibri"/>
                <a:cs typeface="Calibri"/>
              </a:rPr>
              <a:t>socket</a:t>
            </a:r>
          </a:p>
        </p:txBody>
      </p:sp>
      <p:sp>
        <p:nvSpPr>
          <p:cNvPr id="58" name="Line 48"/>
          <p:cNvSpPr>
            <a:spLocks noChangeShapeType="1"/>
          </p:cNvSpPr>
          <p:nvPr/>
        </p:nvSpPr>
        <p:spPr bwMode="auto">
          <a:xfrm flipV="1">
            <a:off x="8289323" y="3426185"/>
            <a:ext cx="0" cy="207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9" name="Line 49"/>
          <p:cNvSpPr>
            <a:spLocks noChangeShapeType="1"/>
          </p:cNvSpPr>
          <p:nvPr/>
        </p:nvSpPr>
        <p:spPr bwMode="auto">
          <a:xfrm>
            <a:off x="8302023" y="3842110"/>
            <a:ext cx="0" cy="195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0" name="Text Box 50"/>
          <p:cNvSpPr txBox="1">
            <a:spLocks noChangeArrowheads="1"/>
          </p:cNvSpPr>
          <p:nvPr/>
        </p:nvSpPr>
        <p:spPr bwMode="auto">
          <a:xfrm>
            <a:off x="7919435" y="1925997"/>
            <a:ext cx="776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latin typeface="Calibri"/>
                <a:cs typeface="Calibri"/>
              </a:rPr>
              <a:t>host or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latin typeface="Calibri"/>
                <a:cs typeface="Calibri"/>
              </a:rPr>
              <a:t>server</a:t>
            </a:r>
          </a:p>
        </p:txBody>
      </p:sp>
      <p:sp>
        <p:nvSpPr>
          <p:cNvPr id="65" name="Text Box 51"/>
          <p:cNvSpPr txBox="1">
            <a:spLocks noChangeArrowheads="1"/>
          </p:cNvSpPr>
          <p:nvPr/>
        </p:nvSpPr>
        <p:spPr bwMode="auto">
          <a:xfrm>
            <a:off x="6291478" y="4108809"/>
            <a:ext cx="8651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latin typeface="Calibri"/>
                <a:cs typeface="Calibri"/>
              </a:rPr>
              <a:t>Internet</a:t>
            </a:r>
          </a:p>
        </p:txBody>
      </p:sp>
      <p:sp>
        <p:nvSpPr>
          <p:cNvPr id="66" name="Line 52"/>
          <p:cNvSpPr>
            <a:spLocks noChangeShapeType="1"/>
          </p:cNvSpPr>
          <p:nvPr/>
        </p:nvSpPr>
        <p:spPr bwMode="auto">
          <a:xfrm>
            <a:off x="5608035" y="4519972"/>
            <a:ext cx="2211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7" name="Text Box 53"/>
          <p:cNvSpPr txBox="1">
            <a:spLocks noChangeArrowheads="1"/>
          </p:cNvSpPr>
          <p:nvPr/>
        </p:nvSpPr>
        <p:spPr bwMode="auto">
          <a:xfrm>
            <a:off x="5438173" y="5121634"/>
            <a:ext cx="13565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controlled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by </a:t>
            </a:r>
            <a:r>
              <a:rPr lang="en-US" sz="1600" dirty="0" smtClean="0">
                <a:solidFill>
                  <a:srgbClr val="FF0000"/>
                </a:solidFill>
                <a:latin typeface="Calibri"/>
                <a:cs typeface="Calibri"/>
              </a:rPr>
              <a:t>OS (kernel)</a:t>
            </a:r>
            <a:endParaRPr lang="en-US" sz="1600" dirty="0">
              <a:latin typeface="Calibri"/>
              <a:cs typeface="Calibri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68" name="Line 55"/>
          <p:cNvSpPr>
            <a:spLocks noChangeShapeType="1"/>
          </p:cNvSpPr>
          <p:nvPr/>
        </p:nvSpPr>
        <p:spPr bwMode="auto">
          <a:xfrm flipH="1" flipV="1">
            <a:off x="5388960" y="4899384"/>
            <a:ext cx="244475" cy="3175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9" name="Text Box 56"/>
          <p:cNvSpPr txBox="1">
            <a:spLocks noChangeArrowheads="1"/>
          </p:cNvSpPr>
          <p:nvPr/>
        </p:nvSpPr>
        <p:spPr bwMode="auto">
          <a:xfrm>
            <a:off x="5825523" y="2761022"/>
            <a:ext cx="138631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cs typeface="Calibri"/>
              </a:rPr>
              <a:t>controlled 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cs typeface="Calibri"/>
              </a:rPr>
              <a:t>app developer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70" name="Line 58"/>
          <p:cNvSpPr>
            <a:spLocks noChangeShapeType="1"/>
          </p:cNvSpPr>
          <p:nvPr/>
        </p:nvSpPr>
        <p:spPr bwMode="auto">
          <a:xfrm flipH="1">
            <a:off x="5596923" y="3043597"/>
            <a:ext cx="219075" cy="1333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66758" y="5708932"/>
            <a:ext cx="377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Figure modified from Kurose and Ross</a:t>
            </a:r>
            <a:endParaRPr lang="en-US" i="1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922" y="2438117"/>
            <a:ext cx="812800" cy="6985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916" y="2415754"/>
            <a:ext cx="812800" cy="698500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50" idx="6"/>
            <a:endCxn id="63" idx="2"/>
          </p:cNvCxnSpPr>
          <p:nvPr/>
        </p:nvCxnSpPr>
        <p:spPr>
          <a:xfrm flipV="1">
            <a:off x="5673123" y="3328554"/>
            <a:ext cx="2095500" cy="20637"/>
          </a:xfrm>
          <a:prstGeom prst="line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3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9" y="594195"/>
            <a:ext cx="4942701" cy="4543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188" y="2586496"/>
            <a:ext cx="5935464" cy="37134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25018" y="768958"/>
            <a:ext cx="337271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Somewhere in this list of processes will be an instance of the browser that Alice is using</a:t>
            </a:r>
          </a:p>
          <a:p>
            <a:endParaRPr lang="en-US" dirty="0"/>
          </a:p>
          <a:p>
            <a:r>
              <a:rPr lang="en-US" dirty="0" smtClean="0"/>
              <a:t>Say: </a:t>
            </a:r>
            <a:r>
              <a:rPr lang="en-US" dirty="0" err="1" smtClean="0"/>
              <a:t>firefox</a:t>
            </a:r>
            <a:endParaRPr lang="en-US" dirty="0" smtClean="0"/>
          </a:p>
          <a:p>
            <a:r>
              <a:rPr lang="en-US" dirty="0" smtClean="0"/>
              <a:t>It has a “process identifier”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83881" y="291056"/>
            <a:ext cx="196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Client Process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990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Networked Applications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Processes on computers can communicate</a:t>
            </a:r>
          </a:p>
          <a:p>
            <a:pPr lvl="1"/>
            <a:r>
              <a:rPr lang="en-US" dirty="0" smtClean="0"/>
              <a:t>Communicate </a:t>
            </a:r>
            <a:r>
              <a:rPr lang="en-US" dirty="0"/>
              <a:t>= exchange some commands, responses</a:t>
            </a:r>
            <a:r>
              <a:rPr lang="en-US" dirty="0" smtClean="0"/>
              <a:t>, data</a:t>
            </a:r>
          </a:p>
          <a:p>
            <a:r>
              <a:rPr lang="en-US" dirty="0" smtClean="0"/>
              <a:t>If the processes are on the </a:t>
            </a:r>
            <a:r>
              <a:rPr lang="en-US" i="1" dirty="0" smtClean="0"/>
              <a:t>same</a:t>
            </a:r>
            <a:r>
              <a:rPr lang="en-US" dirty="0" smtClean="0"/>
              <a:t> end-host, they use “inter-process communications”</a:t>
            </a:r>
          </a:p>
          <a:p>
            <a:pPr lvl="1"/>
            <a:r>
              <a:rPr lang="en-US" dirty="0" smtClean="0"/>
              <a:t>Rules for exchanging data are based on the operating system</a:t>
            </a:r>
          </a:p>
          <a:p>
            <a:r>
              <a:rPr lang="en-US" dirty="0" smtClean="0"/>
              <a:t>If the processes are on different hosts, they have to communicate over a network</a:t>
            </a:r>
          </a:p>
          <a:p>
            <a:pPr lvl="1"/>
            <a:r>
              <a:rPr lang="en-US" dirty="0" smtClean="0"/>
              <a:t>Maybe different operating systems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/>
              <a:t>messages</a:t>
            </a:r>
            <a:r>
              <a:rPr lang="en-US" dirty="0" smtClean="0"/>
              <a:t> to communicate</a:t>
            </a:r>
          </a:p>
          <a:p>
            <a:pPr lvl="1"/>
            <a:r>
              <a:rPr lang="en-US" dirty="0" smtClean="0"/>
              <a:t>Sending process sends a message, receiving process picks up the message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and server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Alice’s browser is a </a:t>
            </a:r>
            <a:r>
              <a:rPr lang="en-US" b="1" dirty="0" smtClean="0"/>
              <a:t>client process</a:t>
            </a:r>
            <a:r>
              <a:rPr lang="en-US" dirty="0" smtClean="0"/>
              <a:t> running on her computer</a:t>
            </a:r>
          </a:p>
          <a:p>
            <a:r>
              <a:rPr lang="en-US" dirty="0" smtClean="0"/>
              <a:t>It communicates with a </a:t>
            </a:r>
            <a:r>
              <a:rPr lang="en-US" b="1" dirty="0" smtClean="0"/>
              <a:t>server process</a:t>
            </a:r>
            <a:r>
              <a:rPr lang="en-US" dirty="0" smtClean="0"/>
              <a:t> that is running somewhere on some machine in </a:t>
            </a:r>
            <a:r>
              <a:rPr lang="en-US" dirty="0" err="1" smtClean="0"/>
              <a:t>Amazon.com’s</a:t>
            </a:r>
            <a:r>
              <a:rPr lang="en-US" dirty="0" smtClean="0"/>
              <a:t> network</a:t>
            </a:r>
          </a:p>
          <a:p>
            <a:r>
              <a:rPr lang="en-US" dirty="0" smtClean="0"/>
              <a:t>Client initiates the contact (through the URL)</a:t>
            </a:r>
          </a:p>
          <a:p>
            <a:r>
              <a:rPr lang="en-US" dirty="0" smtClean="0"/>
              <a:t>Server responds to the contact</a:t>
            </a:r>
          </a:p>
          <a:p>
            <a:pPr lvl="1"/>
            <a:r>
              <a:rPr lang="en-US" dirty="0" smtClean="0"/>
              <a:t>It has information about the client in the message that the client sends to the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Programming interface used by a process to send and receive messages</a:t>
            </a:r>
          </a:p>
          <a:p>
            <a:pPr lvl="1"/>
            <a:r>
              <a:rPr lang="en-US" dirty="0" smtClean="0"/>
              <a:t>Like the door to a house</a:t>
            </a:r>
          </a:p>
          <a:p>
            <a:r>
              <a:rPr lang="en-US" dirty="0" smtClean="0"/>
              <a:t>Sending process sends the message to the socket</a:t>
            </a:r>
          </a:p>
          <a:p>
            <a:pPr lvl="1"/>
            <a:r>
              <a:rPr lang="en-US" dirty="0" smtClean="0"/>
              <a:t>Assumption: There is something outside the door to transport the message to the door of the receiving process</a:t>
            </a:r>
          </a:p>
          <a:p>
            <a:r>
              <a:rPr lang="en-US" dirty="0" smtClean="0"/>
              <a:t>At the door of the receiving process (socket), the message is received and pushed to the process</a:t>
            </a:r>
          </a:p>
          <a:p>
            <a:r>
              <a:rPr lang="en-US" dirty="0" smtClean="0"/>
              <a:t>Application developer has little control over what is outside the door, only controls the process</a:t>
            </a:r>
          </a:p>
          <a:p>
            <a:pPr lvl="1"/>
            <a:r>
              <a:rPr lang="en-US" dirty="0" smtClean="0"/>
              <a:t>Can select from a set of “transport” protocols and some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058520" y="1296521"/>
            <a:ext cx="1719667" cy="3902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5979151" y="423354"/>
            <a:ext cx="2698555" cy="859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 what is a protocol?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9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Mac OS X Dictionary</a:t>
            </a:r>
          </a:p>
          <a:p>
            <a:pPr lvl="1"/>
            <a:r>
              <a:rPr lang="en-US" dirty="0" smtClean="0"/>
              <a:t>“the </a:t>
            </a:r>
            <a:r>
              <a:rPr lang="en-US" dirty="0"/>
              <a:t>accepted or established code of procedure or behavior in any group, organization, or situation:</a:t>
            </a:r>
            <a:r>
              <a:rPr lang="en-US" i="1" dirty="0"/>
              <a:t> what is the protocol at a conference if one's neighbor dozes off during the speeches</a:t>
            </a:r>
            <a:r>
              <a:rPr lang="en-US" i="1" dirty="0" smtClean="0"/>
              <a:t>?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“a </a:t>
            </a:r>
            <a:r>
              <a:rPr lang="en-US" dirty="0"/>
              <a:t>set of rules governing the exchange or transmission of data between </a:t>
            </a:r>
            <a:r>
              <a:rPr lang="en-US" dirty="0" smtClean="0"/>
              <a:t>devices”</a:t>
            </a:r>
          </a:p>
          <a:p>
            <a:r>
              <a:rPr lang="en-US" dirty="0" smtClean="0"/>
              <a:t>Recall</a:t>
            </a:r>
          </a:p>
          <a:p>
            <a:pPr lvl="1"/>
            <a:r>
              <a:rPr lang="en-US" dirty="0" smtClean="0"/>
              <a:t>Processes have to exchange data</a:t>
            </a:r>
          </a:p>
          <a:p>
            <a:pPr lvl="1"/>
            <a:r>
              <a:rPr lang="en-US" dirty="0" smtClean="0"/>
              <a:t>They send and receive messages</a:t>
            </a:r>
          </a:p>
          <a:p>
            <a:pPr lvl="1"/>
            <a:r>
              <a:rPr lang="en-US" dirty="0" smtClean="0"/>
              <a:t>The messages should follow some set of rules, so that the processes can recognize what is happening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Protocol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1021383" y="5106703"/>
            <a:ext cx="7543800" cy="112453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There is a sending and receiving of messages towards accomplishing something</a:t>
            </a:r>
          </a:p>
          <a:p>
            <a:r>
              <a:rPr lang="en-US" dirty="0" smtClean="0"/>
              <a:t>The rules are there to make sure the communicating parties understand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26" descr="pe01732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164" y="2461117"/>
            <a:ext cx="885825" cy="8953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59590" y="2024397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06439" y="2169688"/>
            <a:ext cx="13228" cy="287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47801" y="2203020"/>
            <a:ext cx="13228" cy="287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30" descr="bd05761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6177" y="2291844"/>
            <a:ext cx="687387" cy="9271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353384" y="1912201"/>
            <a:ext cx="55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706439" y="2421054"/>
            <a:ext cx="1547701" cy="463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842458">
            <a:off x="2103286" y="2182918"/>
            <a:ext cx="74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746124" y="3135464"/>
            <a:ext cx="1494787" cy="701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20082992">
            <a:off x="1686715" y="3092606"/>
            <a:ext cx="1749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Én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beszélek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angolul</a:t>
            </a:r>
            <a:endParaRPr lang="en-US" dirty="0"/>
          </a:p>
        </p:txBody>
      </p:sp>
      <p:sp>
        <p:nvSpPr>
          <p:cNvPr id="18" name="Cloud Callout 17"/>
          <p:cNvSpPr/>
          <p:nvPr/>
        </p:nvSpPr>
        <p:spPr>
          <a:xfrm>
            <a:off x="595269" y="4180618"/>
            <a:ext cx="1058257" cy="793789"/>
          </a:xfrm>
          <a:prstGeom prst="cloudCallout">
            <a:avLst>
              <a:gd name="adj1" fmla="val 97"/>
              <a:gd name="adj2" fmla="val -1551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???</a:t>
            </a:r>
            <a:endParaRPr lang="en-US" dirty="0"/>
          </a:p>
        </p:txBody>
      </p:sp>
      <p:pic>
        <p:nvPicPr>
          <p:cNvPr id="19" name="Picture 26" descr="pe01732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0832" y="2481217"/>
            <a:ext cx="885825" cy="89535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4795258" y="2044497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42107" y="2189788"/>
            <a:ext cx="13228" cy="287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83469" y="2223120"/>
            <a:ext cx="13228" cy="287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30" descr="bd05761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1845" y="2311944"/>
            <a:ext cx="687387" cy="9271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7289052" y="1932301"/>
            <a:ext cx="55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42107" y="2441154"/>
            <a:ext cx="1547701" cy="463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842458">
            <a:off x="6038954" y="2203018"/>
            <a:ext cx="74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681792" y="3155564"/>
            <a:ext cx="1494787" cy="701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 rot="20082992">
            <a:off x="5747772" y="3112706"/>
            <a:ext cx="14984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Hi. What can I </a:t>
            </a:r>
          </a:p>
          <a:p>
            <a:r>
              <a:rPr lang="en-US" dirty="0" smtClean="0"/>
              <a:t>do for you?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662225" y="4313436"/>
            <a:ext cx="1547701" cy="463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967341">
            <a:off x="5374789" y="4188167"/>
            <a:ext cx="2061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you know where </a:t>
            </a:r>
          </a:p>
          <a:p>
            <a:r>
              <a:rPr lang="en-US" dirty="0" smtClean="0"/>
              <a:t>I can find Dr. K?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8386685" y="1852173"/>
            <a:ext cx="13228" cy="3161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16200000">
            <a:off x="7870784" y="436583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7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14" grpId="0"/>
      <p:bldP spid="17" grpId="0"/>
      <p:bldP spid="18" grpId="0" animBg="1"/>
      <p:bldP spid="20" grpId="0"/>
      <p:bldP spid="24" grpId="0"/>
      <p:bldP spid="26" grpId="0"/>
      <p:bldP spid="28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Revisiting the Landline Voice Call – Circuit Switching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20305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Resources are “dedicated” for the duration of the voice call</a:t>
            </a:r>
          </a:p>
          <a:p>
            <a:r>
              <a:rPr lang="en-US" dirty="0"/>
              <a:t>A circuit is an electronic </a:t>
            </a:r>
            <a:r>
              <a:rPr lang="en-US" b="1" dirty="0"/>
              <a:t>closed-loop path </a:t>
            </a:r>
            <a:r>
              <a:rPr lang="en-US" dirty="0"/>
              <a:t>among two or more points</a:t>
            </a:r>
          </a:p>
          <a:p>
            <a:r>
              <a:rPr lang="en-US" dirty="0"/>
              <a:t>Circuit switched networks typically bill by the </a:t>
            </a:r>
            <a:r>
              <a:rPr lang="en-US" dirty="0" smtClean="0"/>
              <a:t>minute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 descr="Telegraph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8103" y="3820107"/>
            <a:ext cx="8417237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21376" y="4021861"/>
            <a:ext cx="112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Telegraph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826" y="39688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38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Communication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3767229" cy="402336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Process uses TCP – transmission control protocol</a:t>
            </a:r>
          </a:p>
          <a:p>
            <a:r>
              <a:rPr lang="en-US" dirty="0" smtClean="0"/>
              <a:t>TCP carries the request for </a:t>
            </a:r>
            <a:r>
              <a:rPr lang="en-US" dirty="0" err="1" smtClean="0"/>
              <a:t>amazon.com’s</a:t>
            </a:r>
            <a:r>
              <a:rPr lang="en-US" dirty="0" smtClean="0"/>
              <a:t> web page to the server</a:t>
            </a:r>
          </a:p>
          <a:p>
            <a:r>
              <a:rPr lang="en-US" dirty="0" smtClean="0"/>
              <a:t>Server responds, also using TCP</a:t>
            </a:r>
          </a:p>
          <a:p>
            <a:r>
              <a:rPr lang="en-US" dirty="0" smtClean="0"/>
              <a:t>Port number identifies the process at the TCP level</a:t>
            </a:r>
          </a:p>
          <a:p>
            <a:r>
              <a:rPr lang="en-US" dirty="0" smtClean="0"/>
              <a:t>Layering!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476" y="2007034"/>
            <a:ext cx="812800" cy="6985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642107" y="2189788"/>
            <a:ext cx="13228" cy="287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183469" y="2223120"/>
            <a:ext cx="13228" cy="287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42107" y="2441154"/>
            <a:ext cx="1547701" cy="463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949458">
            <a:off x="5540818" y="2289425"/>
            <a:ext cx="166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TCP Connection</a:t>
            </a:r>
          </a:p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81792" y="3155564"/>
            <a:ext cx="1494787" cy="701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rot="20082992">
            <a:off x="5665441" y="3112706"/>
            <a:ext cx="16630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TCP Connection </a:t>
            </a:r>
          </a:p>
          <a:p>
            <a:pPr algn="ctr"/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62225" y="4313436"/>
            <a:ext cx="1547701" cy="463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967341">
            <a:off x="5584931" y="4242028"/>
            <a:ext cx="164159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</a:t>
            </a:r>
          </a:p>
          <a:p>
            <a:r>
              <a:rPr lang="en-US" sz="1100" dirty="0" smtClean="0"/>
              <a:t>http://</a:t>
            </a:r>
            <a:r>
              <a:rPr lang="en-US" sz="1100" dirty="0" err="1" smtClean="0"/>
              <a:t>www.amazon.com</a:t>
            </a:r>
            <a:endParaRPr lang="en-US" sz="11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675453" y="5067528"/>
            <a:ext cx="1494787" cy="701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20082992">
            <a:off x="6102397" y="5024670"/>
            <a:ext cx="7765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File in </a:t>
            </a:r>
          </a:p>
          <a:p>
            <a:pPr algn="ctr"/>
            <a:r>
              <a:rPr lang="en-US" dirty="0" smtClean="0"/>
              <a:t>pieces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532" y="1812484"/>
            <a:ext cx="906732" cy="90673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540080" y="4008631"/>
            <a:ext cx="1269908" cy="5688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</a:p>
          <a:p>
            <a:pPr algn="ctr"/>
            <a:r>
              <a:rPr lang="en-US" dirty="0" smtClean="0"/>
              <a:t>(Process)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60198" y="4809292"/>
            <a:ext cx="1269908" cy="5688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25275" y="4577512"/>
            <a:ext cx="886290" cy="304286"/>
          </a:xfrm>
          <a:prstGeom prst="rect">
            <a:avLst/>
          </a:prstGeom>
          <a:solidFill>
            <a:srgbClr val="CCDDE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BD582C"/>
                </a:solidFill>
              </a:rPr>
              <a:t>Socket</a:t>
            </a:r>
            <a:endParaRPr lang="en-US" dirty="0">
              <a:solidFill>
                <a:srgbClr val="BD58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6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7" grpId="0"/>
      <p:bldP spid="20" grpId="0" animBg="1"/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Network Protocols</a:t>
            </a:r>
            <a:endParaRPr lang="en-US" dirty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They are protocols needed for network components to interact and enable  information flows</a:t>
            </a:r>
          </a:p>
          <a:p>
            <a:r>
              <a:rPr lang="en-US" dirty="0" smtClean="0"/>
              <a:t>Protocols define format, order of messages sent and received among network entities, and actions taken on message transmission, receipt </a:t>
            </a:r>
          </a:p>
          <a:p>
            <a:r>
              <a:rPr lang="en-US" dirty="0" smtClean="0"/>
              <a:t>Circuit Switching </a:t>
            </a:r>
          </a:p>
          <a:p>
            <a:pPr lvl="1"/>
            <a:r>
              <a:rPr lang="en-US" dirty="0" smtClean="0"/>
              <a:t>Signaling protocols to set up/tear down circuit (e.g., SS7)</a:t>
            </a:r>
          </a:p>
          <a:p>
            <a:r>
              <a:rPr lang="en-US" dirty="0" smtClean="0"/>
              <a:t>Packet Switching </a:t>
            </a:r>
          </a:p>
          <a:p>
            <a:pPr lvl="1"/>
            <a:r>
              <a:rPr lang="en-US" dirty="0" smtClean="0"/>
              <a:t>Protocols to control flow of information (e.g., TCP)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Layering in Network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Networks make extensive use of layering of technology and protocols</a:t>
            </a:r>
          </a:p>
          <a:p>
            <a:pPr lvl="1"/>
            <a:r>
              <a:rPr lang="en-US" smtClean="0"/>
              <a:t>Protocols are most often placed in layers</a:t>
            </a:r>
          </a:p>
          <a:p>
            <a:r>
              <a:rPr lang="en-US" smtClean="0"/>
              <a:t>Layering is arranging functionality in a hierarchical manner, such that </a:t>
            </a:r>
          </a:p>
          <a:p>
            <a:pPr lvl="1"/>
            <a:r>
              <a:rPr lang="en-US" smtClean="0"/>
              <a:t>Lower layers provide functions and services that support the functions and services of higher layers</a:t>
            </a:r>
          </a:p>
          <a:p>
            <a:r>
              <a:rPr lang="en-US" smtClean="0"/>
              <a:t>Protocol layers are implemented in hardware or software</a:t>
            </a:r>
          </a:p>
          <a:p>
            <a:pPr lvl="1"/>
            <a:r>
              <a:rPr lang="en-US" smtClean="0"/>
              <a:t>Some are implemented in the operating system kernel (e.g., TCP and IP)</a:t>
            </a:r>
          </a:p>
          <a:p>
            <a:pPr lvl="1"/>
            <a:r>
              <a:rPr lang="en-US" smtClean="0"/>
              <a:t>Physical and link layers are implemented in hardware or firmware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Advantages of layering</a:t>
            </a:r>
            <a:endParaRPr lang="en-US" dirty="0" smtClean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Well defined and </a:t>
            </a:r>
            <a:r>
              <a:rPr lang="en-US" dirty="0" smtClean="0"/>
              <a:t>specified</a:t>
            </a:r>
            <a:endParaRPr lang="en-US" dirty="0" smtClean="0"/>
          </a:p>
          <a:p>
            <a:pPr lvl="1"/>
            <a:r>
              <a:rPr lang="en-US" dirty="0" smtClean="0"/>
              <a:t>Modularity reduces complexity of implementation</a:t>
            </a:r>
          </a:p>
          <a:p>
            <a:r>
              <a:rPr lang="en-US" dirty="0" smtClean="0"/>
              <a:t>Specializes technology development</a:t>
            </a:r>
          </a:p>
          <a:p>
            <a:r>
              <a:rPr lang="en-US" dirty="0" smtClean="0"/>
              <a:t>Separation of functionality</a:t>
            </a:r>
          </a:p>
          <a:p>
            <a:pPr lvl="1"/>
            <a:r>
              <a:rPr lang="en-US" dirty="0" smtClean="0"/>
              <a:t>Simplification in upgrades</a:t>
            </a:r>
          </a:p>
          <a:p>
            <a:pPr lvl="1"/>
            <a:r>
              <a:rPr lang="en-US" dirty="0" smtClean="0"/>
              <a:t>Example: Change from IPv4 to IPv6 does not require change in email clients or browsers</a:t>
            </a:r>
          </a:p>
          <a:p>
            <a:r>
              <a:rPr lang="en-US" dirty="0" smtClean="0"/>
              <a:t>Simplification in adding new technology</a:t>
            </a:r>
          </a:p>
          <a:p>
            <a:pPr lvl="1"/>
            <a:r>
              <a:rPr lang="en-US" dirty="0" smtClean="0"/>
              <a:t>Adding wireless network capability does not require change in web site addresses (URLs)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1DEA-FA26-4ADB-900D-99715FAD5CE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5826" y="145528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018464" y="103378"/>
            <a:ext cx="3992640" cy="1090584"/>
            <a:chOff x="5018464" y="103378"/>
            <a:chExt cx="3992640" cy="10905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582" y="103378"/>
              <a:ext cx="1908522" cy="1090584"/>
            </a:xfrm>
            <a:prstGeom prst="rect">
              <a:avLst/>
            </a:prstGeom>
          </p:spPr>
        </p:pic>
        <p:pic>
          <p:nvPicPr>
            <p:cNvPr id="8" name="Content Placeholder 6" descr="WP_20140102_001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7" r="24117"/>
            <a:stretch>
              <a:fillRect/>
            </a:stretch>
          </p:blipFill>
          <p:spPr>
            <a:xfrm>
              <a:off x="5018464" y="133148"/>
              <a:ext cx="873269" cy="948913"/>
            </a:xfrm>
            <a:prstGeom prst="rect">
              <a:avLst/>
            </a:prstGeom>
          </p:spPr>
        </p:pic>
        <p:sp>
          <p:nvSpPr>
            <p:cNvPr id="3" name="Right Arrow 2"/>
            <p:cNvSpPr/>
            <p:nvPr/>
          </p:nvSpPr>
          <p:spPr>
            <a:xfrm>
              <a:off x="6142760" y="457815"/>
              <a:ext cx="871209" cy="45781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637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about layering and the protocol layers</a:t>
            </a:r>
          </a:p>
          <a:p>
            <a:r>
              <a:rPr lang="en-US" dirty="0" smtClean="0"/>
              <a:t>The OSI and TCP/IP protocol stack models</a:t>
            </a:r>
          </a:p>
          <a:p>
            <a:r>
              <a:rPr lang="en-US" dirty="0" smtClean="0"/>
              <a:t>Trying to understand how the “browsing </a:t>
            </a:r>
            <a:r>
              <a:rPr lang="en-US" dirty="0" err="1" smtClean="0"/>
              <a:t>Amazon.com</a:t>
            </a:r>
            <a:r>
              <a:rPr lang="en-US" dirty="0" smtClean="0"/>
              <a:t>” works in the context of protocol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9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30200"/>
            <a:ext cx="8407400" cy="619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17065"/>
            <a:ext cx="9007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http</a:t>
            </a:r>
            <a:r>
              <a:rPr lang="en-US" sz="1400" dirty="0"/>
              <a:t>://</a:t>
            </a:r>
            <a:r>
              <a:rPr lang="en-US" sz="1400" dirty="0" err="1"/>
              <a:t>media.treehugger.com</a:t>
            </a:r>
            <a:r>
              <a:rPr lang="en-US" sz="1400" dirty="0"/>
              <a:t>/assets/images/2013/07/elon-musk-hyperloop.jpg.662x0_q100_crop-scale.jpg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3455" y="1063313"/>
            <a:ext cx="2965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Elon</a:t>
            </a:r>
            <a:r>
              <a:rPr lang="en-US" dirty="0" smtClean="0"/>
              <a:t> Musk and the </a:t>
            </a:r>
            <a:r>
              <a:rPr lang="en-US" dirty="0" err="1" smtClean="0"/>
              <a:t>Hyperloop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Combines </a:t>
            </a:r>
            <a:r>
              <a:rPr lang="en-US" dirty="0"/>
              <a:t>multiple </a:t>
            </a:r>
            <a:r>
              <a:rPr lang="en-US" dirty="0" smtClean="0"/>
              <a:t>flows of </a:t>
            </a:r>
            <a:r>
              <a:rPr lang="en-US" dirty="0"/>
              <a:t>information on a common transmission </a:t>
            </a:r>
            <a:r>
              <a:rPr lang="en-US" dirty="0" smtClean="0"/>
              <a:t>medium</a:t>
            </a:r>
          </a:p>
          <a:p>
            <a:r>
              <a:rPr lang="en-US" dirty="0" smtClean="0"/>
              <a:t>The cost of the transmission medium is excessive</a:t>
            </a:r>
          </a:p>
          <a:p>
            <a:pPr lvl="1"/>
            <a:r>
              <a:rPr lang="en-US" dirty="0" smtClean="0"/>
              <a:t>Laying a highway is very expensive</a:t>
            </a:r>
          </a:p>
          <a:p>
            <a:pPr lvl="1"/>
            <a:r>
              <a:rPr lang="en-US" dirty="0" smtClean="0"/>
              <a:t>Digging to lay cables is also expensive</a:t>
            </a:r>
          </a:p>
          <a:p>
            <a:r>
              <a:rPr lang="en-US" dirty="0" smtClean="0"/>
              <a:t>Can the same cable carry many communication flows? If so how?</a:t>
            </a:r>
          </a:p>
          <a:p>
            <a:pPr lvl="1"/>
            <a:r>
              <a:rPr lang="en-US" dirty="0" smtClean="0"/>
              <a:t>Imagine laying 200 cables to support 200 TV channels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8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20702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Switching</a:t>
            </a:r>
          </a:p>
          <a:p>
            <a:pPr lvl="1"/>
            <a:r>
              <a:rPr lang="en-US" dirty="0" smtClean="0"/>
              <a:t>Reduce the number of resources</a:t>
            </a:r>
          </a:p>
          <a:p>
            <a:pPr lvl="1"/>
            <a:r>
              <a:rPr lang="en-US" dirty="0" smtClean="0"/>
              <a:t>Think of  a “</a:t>
            </a:r>
            <a:r>
              <a:rPr lang="en-US" dirty="0"/>
              <a:t>s</a:t>
            </a:r>
            <a:r>
              <a:rPr lang="en-US" dirty="0" smtClean="0"/>
              <a:t>hared” road, but still dedicated at any given time</a:t>
            </a:r>
          </a:p>
          <a:p>
            <a:pPr lvl="1"/>
            <a:r>
              <a:rPr lang="en-US" dirty="0" smtClean="0"/>
              <a:t>What happens if a user E is added to the systems below?</a:t>
            </a:r>
          </a:p>
          <a:p>
            <a:r>
              <a:rPr lang="en-US" dirty="0" smtClean="0"/>
              <a:t>How about (near) simultaneous communications?</a:t>
            </a:r>
            <a:endParaRPr lang="en-US" dirty="0"/>
          </a:p>
        </p:txBody>
      </p:sp>
      <p:pic>
        <p:nvPicPr>
          <p:cNvPr id="4098" name="Picture 3" descr="Switching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471" y="4403712"/>
            <a:ext cx="7962861" cy="210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5826" y="145528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37757" y="384986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wires?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4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7772400" cy="914400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 altLang="en-US" smtClean="0">
                <a:solidFill>
                  <a:schemeClr val="accent2"/>
                </a:solidFill>
              </a:rPr>
              <a:t>Approaches to switching</a:t>
            </a:r>
            <a:endParaRPr lang="es-ES" altLang="en-US" smtClean="0">
              <a:solidFill>
                <a:schemeClr val="accent2"/>
              </a:solidFill>
            </a:endParaRPr>
          </a:p>
        </p:txBody>
      </p:sp>
      <p:pic>
        <p:nvPicPr>
          <p:cNvPr id="8195" name="Picture 3" descr="pack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6"/>
          <a:stretch>
            <a:fillRect/>
          </a:stretch>
        </p:blipFill>
        <p:spPr bwMode="auto">
          <a:xfrm>
            <a:off x="990600" y="2133600"/>
            <a:ext cx="7086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447800" y="17526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Tahoma" pitchFamily="34" charset="0"/>
              </a:rPr>
              <a:t>Circuit Switching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3886200" y="1752600"/>
            <a:ext cx="1752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Tahoma" pitchFamily="34" charset="0"/>
              </a:rPr>
              <a:t>Packet switching (Virtual circuit)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324600" y="1752600"/>
            <a:ext cx="1752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latin typeface="Tahoma" pitchFamily="34" charset="0"/>
              </a:rPr>
              <a:t>Packet Switching (Datagram)</a:t>
            </a:r>
          </a:p>
        </p:txBody>
      </p:sp>
      <p:sp>
        <p:nvSpPr>
          <p:cNvPr id="206856" name="Text Box 8"/>
          <p:cNvSpPr txBox="1">
            <a:spLocks noChangeArrowheads="1"/>
          </p:cNvSpPr>
          <p:nvPr/>
        </p:nvSpPr>
        <p:spPr bwMode="auto">
          <a:xfrm>
            <a:off x="914400" y="3200400"/>
            <a:ext cx="6556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A50021"/>
                </a:solidFill>
              </a:rPr>
              <a:t>1</a:t>
            </a:r>
            <a:r>
              <a:rPr lang="en-US" altLang="en-US" sz="3200" b="1" baseline="30000">
                <a:solidFill>
                  <a:srgbClr val="A50021"/>
                </a:solidFill>
              </a:rPr>
              <a:t>st</a:t>
            </a:r>
            <a:endParaRPr lang="en-US" altLang="en-US" sz="3200" b="1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7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/>
          <a:lstStyle/>
          <a:p>
            <a:pPr eaLnBrk="1" hangingPunct="1"/>
            <a:r>
              <a:rPr lang="es-MX" altLang="en-US" dirty="0" err="1" smtClean="0"/>
              <a:t>Circuit</a:t>
            </a:r>
            <a:r>
              <a:rPr lang="es-MX" altLang="en-US" dirty="0" smtClean="0"/>
              <a:t> </a:t>
            </a:r>
            <a:r>
              <a:rPr lang="es-MX" altLang="en-US" dirty="0" err="1" smtClean="0"/>
              <a:t>Switching</a:t>
            </a:r>
            <a:endParaRPr lang="es-ES_tradnl" altLang="en-US" dirty="0" smtClean="0"/>
          </a:p>
        </p:txBody>
      </p:sp>
      <p:pic>
        <p:nvPicPr>
          <p:cNvPr id="9219" name="Picture 3" descr="fig8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3915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029200" y="1600200"/>
            <a:ext cx="14938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990033"/>
                </a:solidFill>
              </a:rPr>
              <a:t>a </a:t>
            </a:r>
            <a:r>
              <a:rPr lang="en-US" altLang="en-US" sz="2000">
                <a:solidFill>
                  <a:srgbClr val="990033"/>
                </a:solidFill>
                <a:sym typeface="Symbol" pitchFamily="18" charset="2"/>
              </a:rPr>
              <a:t></a:t>
            </a:r>
            <a:r>
              <a:rPr lang="en-US" altLang="en-US" sz="2000">
                <a:solidFill>
                  <a:srgbClr val="990033"/>
                </a:solidFill>
              </a:rPr>
              <a:t> b</a:t>
            </a:r>
          </a:p>
          <a:p>
            <a:pPr algn="ctr" eaLnBrk="1" hangingPunct="1"/>
            <a:r>
              <a:rPr lang="en-US" altLang="en-US" sz="2000">
                <a:solidFill>
                  <a:srgbClr val="990033"/>
                </a:solidFill>
              </a:rPr>
              <a:t>Illustrates a</a:t>
            </a:r>
          </a:p>
          <a:p>
            <a:pPr algn="ctr" eaLnBrk="1" hangingPunct="1"/>
            <a:r>
              <a:rPr lang="en-US" altLang="en-US" sz="2000">
                <a:solidFill>
                  <a:srgbClr val="990033"/>
                </a:solidFill>
              </a:rPr>
              <a:t>“local call”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00600" y="5029200"/>
            <a:ext cx="23225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990033"/>
                </a:solidFill>
              </a:rPr>
              <a:t>c </a:t>
            </a:r>
            <a:r>
              <a:rPr lang="en-US" altLang="en-US" sz="2000">
                <a:solidFill>
                  <a:srgbClr val="990033"/>
                </a:solidFill>
                <a:sym typeface="Symbol" pitchFamily="18" charset="2"/>
              </a:rPr>
              <a:t></a:t>
            </a:r>
            <a:r>
              <a:rPr lang="en-US" altLang="en-US" sz="2000">
                <a:solidFill>
                  <a:srgbClr val="990033"/>
                </a:solidFill>
              </a:rPr>
              <a:t> d</a:t>
            </a:r>
          </a:p>
          <a:p>
            <a:pPr algn="ctr" eaLnBrk="1" hangingPunct="1"/>
            <a:r>
              <a:rPr lang="en-US" altLang="en-US" sz="2000">
                <a:solidFill>
                  <a:srgbClr val="990033"/>
                </a:solidFill>
              </a:rPr>
              <a:t>Illustrates a</a:t>
            </a:r>
          </a:p>
          <a:p>
            <a:pPr algn="ctr" eaLnBrk="1" hangingPunct="1"/>
            <a:r>
              <a:rPr lang="en-US" altLang="en-US" sz="2000">
                <a:solidFill>
                  <a:srgbClr val="990033"/>
                </a:solidFill>
              </a:rPr>
              <a:t>“long distance call”</a:t>
            </a:r>
          </a:p>
        </p:txBody>
      </p:sp>
    </p:spTree>
    <p:extLst>
      <p:ext uri="{BB962C8B-B14F-4D97-AF65-F5344CB8AC3E}">
        <p14:creationId xmlns:p14="http://schemas.microsoft.com/office/powerpoint/2010/main" val="140011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lowerbar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lowerbar.potx</Template>
  <TotalTime>1248</TotalTime>
  <Words>2342</Words>
  <Application>Microsoft Office PowerPoint</Application>
  <PresentationFormat>On-screen Show (4:3)</PresentationFormat>
  <Paragraphs>438</Paragraphs>
  <Slides>44</Slides>
  <Notes>21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lowerbar</vt:lpstr>
      <vt:lpstr>Clip</vt:lpstr>
      <vt:lpstr>Lecture 2a</vt:lpstr>
      <vt:lpstr>So far and what next…</vt:lpstr>
      <vt:lpstr>The Network Core</vt:lpstr>
      <vt:lpstr>Revisiting the Landline Voice Call – Circuit Switching</vt:lpstr>
      <vt:lpstr>PowerPoint Presentation</vt:lpstr>
      <vt:lpstr>Multiplexing</vt:lpstr>
      <vt:lpstr>Switching</vt:lpstr>
      <vt:lpstr>Approaches to switching</vt:lpstr>
      <vt:lpstr>Circuit Switching</vt:lpstr>
      <vt:lpstr>Circuit switching towards packet switching</vt:lpstr>
      <vt:lpstr>Why Packet Switching?</vt:lpstr>
      <vt:lpstr>Packetization overview</vt:lpstr>
      <vt:lpstr>Packets analogy</vt:lpstr>
      <vt:lpstr>Packetization in retail</vt:lpstr>
      <vt:lpstr>Packet Switching aka “Routing”</vt:lpstr>
      <vt:lpstr>Approaches to switching</vt:lpstr>
      <vt:lpstr>Packet Switching using datagrams</vt:lpstr>
      <vt:lpstr>Approaches to switching</vt:lpstr>
      <vt:lpstr>Packet Switching using virtual circuits</vt:lpstr>
      <vt:lpstr>Packet Switching vs Circuit Switching </vt:lpstr>
      <vt:lpstr>Analysis</vt:lpstr>
      <vt:lpstr>Comparison</vt:lpstr>
      <vt:lpstr>Circuit Switching Again</vt:lpstr>
      <vt:lpstr>Bandwidth</vt:lpstr>
      <vt:lpstr>Revisiting Browsing Amazon.com</vt:lpstr>
      <vt:lpstr>Questions</vt:lpstr>
      <vt:lpstr>PowerPoint Presentation</vt:lpstr>
      <vt:lpstr>Packet switching</vt:lpstr>
      <vt:lpstr>Revisiting Greeting Card Scenario</vt:lpstr>
      <vt:lpstr>Layering</vt:lpstr>
      <vt:lpstr>Layering examples</vt:lpstr>
      <vt:lpstr>Layering in packet switched networks</vt:lpstr>
      <vt:lpstr>Processes</vt:lpstr>
      <vt:lpstr>PowerPoint Presentation</vt:lpstr>
      <vt:lpstr>Networked Applications</vt:lpstr>
      <vt:lpstr>Client and server processes</vt:lpstr>
      <vt:lpstr>Sockets</vt:lpstr>
      <vt:lpstr>Protocols</vt:lpstr>
      <vt:lpstr>Example of Protocol</vt:lpstr>
      <vt:lpstr>Example of Communication Protocol</vt:lpstr>
      <vt:lpstr>Network Protocols</vt:lpstr>
      <vt:lpstr>Layering in Network Protocols</vt:lpstr>
      <vt:lpstr>Advantages of layering</vt:lpstr>
      <vt:lpstr>Next class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prashant</dc:creator>
  <cp:lastModifiedBy>cuiliu1231</cp:lastModifiedBy>
  <cp:revision>196</cp:revision>
  <dcterms:created xsi:type="dcterms:W3CDTF">2013-11-26T13:30:49Z</dcterms:created>
  <dcterms:modified xsi:type="dcterms:W3CDTF">2015-01-15T17:17:32Z</dcterms:modified>
</cp:coreProperties>
</file>